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0F2-B444-415B-9D85-2BCF33CA36B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C0-9FC9-41C2-B05D-324BF7A0F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3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0F2-B444-415B-9D85-2BCF33CA36B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C0-9FC9-41C2-B05D-324BF7A0F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74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0F2-B444-415B-9D85-2BCF33CA36B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C0-9FC9-41C2-B05D-324BF7A0F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0F2-B444-415B-9D85-2BCF33CA36B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C0-9FC9-41C2-B05D-324BF7A0F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3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0F2-B444-415B-9D85-2BCF33CA36B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C0-9FC9-41C2-B05D-324BF7A0F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2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0F2-B444-415B-9D85-2BCF33CA36B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C0-9FC9-41C2-B05D-324BF7A0F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1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0F2-B444-415B-9D85-2BCF33CA36B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C0-9FC9-41C2-B05D-324BF7A0F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5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0F2-B444-415B-9D85-2BCF33CA36B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C0-9FC9-41C2-B05D-324BF7A0F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5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0F2-B444-415B-9D85-2BCF33CA36B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C0-9FC9-41C2-B05D-324BF7A0F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1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0F2-B444-415B-9D85-2BCF33CA36B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C0-9FC9-41C2-B05D-324BF7A0F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C0F2-B444-415B-9D85-2BCF33CA36B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D2C0-9FC9-41C2-B05D-324BF7A0F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4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C0F2-B444-415B-9D85-2BCF33CA36BD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4D2C0-9FC9-41C2-B05D-324BF7A0F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4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240"/>
            <a:ext cx="12192001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2467155" y="414068"/>
            <a:ext cx="51758" cy="5986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553419" y="6400800"/>
            <a:ext cx="8626415" cy="34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43271" y="427938"/>
            <a:ext cx="2539410" cy="11487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духовно-нравственного развития и воспитания личности гражданина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71909" y="2326520"/>
            <a:ext cx="3124646" cy="33752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r>
              <a:rPr lang="ru-RU" sz="16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базовых национальных ценностей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патриотизм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солидарность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гражданственность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 и творчество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традиционные российские религии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 и литература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человечество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802626" y="5980807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8767204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49879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руководитель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63005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44820" y="1685314"/>
            <a:ext cx="2539410" cy="401648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88900"/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Современный национальный воспитательный </a:t>
            </a:r>
            <a:r>
              <a:rPr lang="ru-RU" sz="15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идеал -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высоконравственный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РФ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427938"/>
            <a:ext cx="3927231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7800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Традиционные ценности 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достоинство, 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и свободы человека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патриотизм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гражданственность, 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служение Отечеству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 за его судьбу,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высокие нравственные идеалы,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крепкая семья, 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созидательный труд, 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 духовного над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материальным,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гуманизм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милосердие, 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справедливость, 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коллективизм, 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взаимопомощь и взаимоуважение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историческая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память и преемственность поколений, </a:t>
            </a:r>
          </a:p>
          <a:p>
            <a:pPr marL="355600" indent="-17780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единство народов России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85" y="211256"/>
            <a:ext cx="879231" cy="11950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71909" y="416875"/>
            <a:ext cx="3124646" cy="1669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</a:t>
            </a:r>
            <a:b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политики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сохранению и укреплению традиционных российских духовно-нравственных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ценностей </a:t>
            </a:r>
          </a:p>
          <a:p>
            <a:pPr algn="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(Указ президента от 9.11.22)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7488463" y="4819261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7475763" y="386961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4122963" y="3612761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4161063" y="399661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 rot="5400000">
            <a:off x="3876778" y="1346364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87" y="5036143"/>
            <a:ext cx="1090277" cy="132577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147517" y="482551"/>
          <a:ext cx="9273857" cy="3910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922">
                  <a:extLst>
                    <a:ext uri="{9D8B030D-6E8A-4147-A177-3AD203B41FA5}">
                      <a16:colId xmlns:a16="http://schemas.microsoft.com/office/drawing/2014/main" val="3262344998"/>
                    </a:ext>
                  </a:extLst>
                </a:gridCol>
                <a:gridCol w="1878433">
                  <a:extLst>
                    <a:ext uri="{9D8B030D-6E8A-4147-A177-3AD203B41FA5}">
                      <a16:colId xmlns:a16="http://schemas.microsoft.com/office/drawing/2014/main" val="1993699362"/>
                    </a:ext>
                  </a:extLst>
                </a:gridCol>
                <a:gridCol w="2087592">
                  <a:extLst>
                    <a:ext uri="{9D8B030D-6E8A-4147-A177-3AD203B41FA5}">
                      <a16:colId xmlns:a16="http://schemas.microsoft.com/office/drawing/2014/main" val="3881837082"/>
                    </a:ext>
                  </a:extLst>
                </a:gridCol>
                <a:gridCol w="2380891">
                  <a:extLst>
                    <a:ext uri="{9D8B030D-6E8A-4147-A177-3AD203B41FA5}">
                      <a16:colId xmlns:a16="http://schemas.microsoft.com/office/drawing/2014/main" val="2039392955"/>
                    </a:ext>
                  </a:extLst>
                </a:gridCol>
                <a:gridCol w="1639019">
                  <a:extLst>
                    <a:ext uri="{9D8B030D-6E8A-4147-A177-3AD203B41FA5}">
                      <a16:colId xmlns:a16="http://schemas.microsoft.com/office/drawing/2014/main" val="833087218"/>
                    </a:ext>
                  </a:extLst>
                </a:gridCol>
              </a:tblGrid>
              <a:tr h="621630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50" marR="530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Метод эстетического познания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50" marR="530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Результаты </a:t>
                      </a:r>
                      <a:r>
                        <a:rPr lang="ru-RU" sz="1800" dirty="0">
                          <a:effectLst/>
                        </a:rPr>
                        <a:t>обучения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50" marR="530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798735"/>
                  </a:ext>
                </a:extLst>
              </a:tr>
              <a:tr h="632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Личностные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50" marR="53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Метапредметные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50" marR="53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Предметные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50" marR="53050" marT="0" marB="0"/>
                </a:tc>
                <a:extLst>
                  <a:ext uri="{0D108BD9-81ED-4DB2-BD59-A6C34878D82A}">
                    <a16:rowId xmlns:a16="http://schemas.microsoft.com/office/drawing/2014/main" val="3623179270"/>
                  </a:ext>
                </a:extLst>
              </a:tr>
              <a:tr h="255178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группа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50" marR="530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solidFill>
                            <a:srgbClr val="0070C0"/>
                          </a:solidFill>
                          <a:effectLst/>
                        </a:rPr>
                        <a:t>Наблюдение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50" marR="530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50" marR="53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50" marR="530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50" marR="53050" marT="0" marB="0"/>
                </a:tc>
                <a:extLst>
                  <a:ext uri="{0D108BD9-81ED-4DB2-BD59-A6C34878D82A}">
                    <a16:rowId xmlns:a16="http://schemas.microsoft.com/office/drawing/2014/main" val="694761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47830" y="6168949"/>
            <a:ext cx="3848169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Спикер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2945919" y="4813574"/>
          <a:ext cx="6964390" cy="44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195">
                  <a:extLst>
                    <a:ext uri="{9D8B030D-6E8A-4147-A177-3AD203B41FA5}">
                      <a16:colId xmlns:a16="http://schemas.microsoft.com/office/drawing/2014/main" val="2787672041"/>
                    </a:ext>
                  </a:extLst>
                </a:gridCol>
                <a:gridCol w="3482195">
                  <a:extLst>
                    <a:ext uri="{9D8B030D-6E8A-4147-A177-3AD203B41FA5}">
                      <a16:colId xmlns:a16="http://schemas.microsoft.com/office/drawing/2014/main" val="1649879368"/>
                    </a:ext>
                  </a:extLst>
                </a:gridCol>
              </a:tblGrid>
              <a:tr h="4451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учитель искусства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руководитель ММО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63005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2945919" y="5187699"/>
          <a:ext cx="6964390" cy="44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195">
                  <a:extLst>
                    <a:ext uri="{9D8B030D-6E8A-4147-A177-3AD203B41FA5}">
                      <a16:colId xmlns:a16="http://schemas.microsoft.com/office/drawing/2014/main" val="2787672041"/>
                    </a:ext>
                  </a:extLst>
                </a:gridCol>
                <a:gridCol w="3482195">
                  <a:extLst>
                    <a:ext uri="{9D8B030D-6E8A-4147-A177-3AD203B41FA5}">
                      <a16:colId xmlns:a16="http://schemas.microsoft.com/office/drawing/2014/main" val="1649879368"/>
                    </a:ext>
                  </a:extLst>
                </a:gridCol>
              </a:tblGrid>
              <a:tr h="44513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630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1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2467155" y="414068"/>
            <a:ext cx="51758" cy="5986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553419" y="6400800"/>
            <a:ext cx="8626415" cy="34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35014" y="239856"/>
            <a:ext cx="4700955" cy="1120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преподавания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«Искусство» </a:t>
            </a:r>
            <a:b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образовательных организациях Российской Федерации, реализующих основные общеобразовательные программы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35263" y="239856"/>
            <a:ext cx="4847220" cy="53277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воспитание достойного,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 образованного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эстетически развитого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члена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 в соответствии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вызовами 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особая форма </a:t>
            </a:r>
            <a:r>
              <a:rPr lang="ru-RU" sz="16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познания, </a:t>
            </a:r>
            <a:r>
              <a:rPr lang="ru-RU" sz="16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эстетического </a:t>
            </a:r>
            <a:r>
              <a:rPr lang="ru-RU" sz="16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освоения мира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творческого самовыражения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 - универсальное средство </a:t>
            </a:r>
            <a:b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социализации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и молодежи, </a:t>
            </a:r>
            <a:r>
              <a:rPr lang="ru-RU" sz="16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осмысления действительности через художественные образы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творческого самовыражения,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интегрирующий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виды духовной деятельности человека, </a:t>
            </a:r>
            <a:r>
              <a:rPr lang="ru-RU" sz="16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</a:t>
            </a:r>
            <a:r>
              <a:rPr lang="ru-RU" sz="16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художественных </a:t>
            </a:r>
            <a:r>
              <a:rPr lang="ru-RU" sz="16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эстетических потребностей личности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способствует постижению </a:t>
            </a:r>
            <a:r>
              <a:rPr lang="ru-RU" sz="16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общечеловеческих духовных ценностей через личный опыт и эмоциональное переживание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опосредованно </a:t>
            </a:r>
            <a:r>
              <a:rPr lang="ru-RU" sz="16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вводит ребенка в социальный </a:t>
            </a:r>
            <a:r>
              <a:rPr lang="ru-RU" sz="16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культурный </a:t>
            </a:r>
            <a:r>
              <a:rPr lang="ru-RU" sz="16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802626" y="5767082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8767204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49879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руководитель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63005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35014" y="1535725"/>
            <a:ext cx="4700955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общего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художественного образования;</a:t>
            </a:r>
          </a:p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общего художественного образования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пути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их решения;</a:t>
            </a:r>
          </a:p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Обозначены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6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и новые </a:t>
            </a:r>
            <a:r>
              <a:rPr lang="ru-RU" sz="16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преподавания ПО «Искусство»,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акцент на </a:t>
            </a:r>
            <a:r>
              <a:rPr lang="ru-RU" sz="16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повышении </a:t>
            </a:r>
            <a:r>
              <a:rPr lang="ru-RU" sz="16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статуса и престижа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художественного образования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виду его </a:t>
            </a:r>
            <a:r>
              <a:rPr lang="ru-RU" sz="16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значимости и эффективности </a:t>
            </a:r>
            <a:r>
              <a:rPr lang="ru-RU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духовно-нравственном </a:t>
            </a:r>
            <a:r>
              <a:rPr lang="ru-RU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учащихся, развитии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общей культуры, </a:t>
            </a:r>
            <a:r>
              <a:rPr lang="ru-RU" sz="16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обогащении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жизненного и </a:t>
            </a:r>
            <a:r>
              <a:rPr lang="ru-RU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эмоционально-ценностного опыта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развитии коммуникативных качеств, творческого потенциала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здоровьесбережении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69" y="99179"/>
            <a:ext cx="949027" cy="1260698"/>
          </a:xfrm>
          <a:prstGeom prst="rect">
            <a:avLst/>
          </a:prstGeom>
        </p:spPr>
      </p:pic>
      <p:sp>
        <p:nvSpPr>
          <p:cNvPr id="14" name="Штриховая стрелка вправо 13"/>
          <p:cNvSpPr/>
          <p:nvPr/>
        </p:nvSpPr>
        <p:spPr>
          <a:xfrm>
            <a:off x="6294663" y="717161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6243863" y="4730361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5921478" y="1168564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2467155" y="414068"/>
            <a:ext cx="51758" cy="5986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553419" y="6400800"/>
            <a:ext cx="8626415" cy="34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963227" y="277569"/>
            <a:ext cx="2938973" cy="10062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полихудожественного воспитания и развития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Б.П. Юсова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68899" y="304801"/>
            <a:ext cx="5816601" cy="4991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ru-RU" sz="15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Каждый из традиционных видов искусства </a:t>
            </a:r>
            <a:br>
              <a:rPr lang="ru-RU" sz="15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5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(экзистенциальная система художественной деятельности) опосредуется </a:t>
            </a:r>
            <a:r>
              <a:rPr lang="ru-RU" sz="155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внутренней работой личности, ее </a:t>
            </a:r>
            <a:r>
              <a:rPr lang="ru-RU" sz="155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духовным </a:t>
            </a:r>
            <a:br>
              <a:rPr lang="ru-RU" sz="155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5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миром</a:t>
            </a:r>
            <a:r>
              <a:rPr lang="ru-RU" sz="15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5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индивидуальными и возрастными наклонностями, многообразными связями ребенка с природой и общественной средой, образуя систему </a:t>
            </a:r>
            <a:r>
              <a:rPr lang="ru-RU" sz="155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экологических факторов глобального масштаба, участвующих в формировании художественной деятельности ребенка. </a:t>
            </a:r>
          </a:p>
          <a:p>
            <a:pPr marL="84138"/>
            <a:r>
              <a:rPr lang="ru-RU" sz="15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все виды художественного проявления ребенка в реальной жизни укладываются в традиционную классификацию искусств, поэтому, </a:t>
            </a:r>
            <a:r>
              <a:rPr lang="ru-RU" sz="155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интегрированная с окружением система комплексного </a:t>
            </a:r>
            <a:r>
              <a:rPr lang="ru-RU" sz="1550" b="1" dirty="0" err="1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полихудожественного</a:t>
            </a:r>
            <a:r>
              <a:rPr lang="ru-RU" sz="155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 развития детей может выходить за традиционные рамки классификации видов искусства </a:t>
            </a:r>
            <a:r>
              <a:rPr lang="ru-RU" sz="15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иметь </a:t>
            </a:r>
            <a:r>
              <a:rPr lang="ru-RU" sz="155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прогностический характер для общей теории художественной деятельности и для перспективы развития системы художественного воспитания</a:t>
            </a:r>
            <a:r>
              <a:rPr lang="ru-RU" sz="15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84138"/>
            <a:r>
              <a:rPr lang="ru-RU" sz="155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Центральный процесс для художественной деятельности </a:t>
            </a:r>
            <a:r>
              <a:rPr lang="ru-RU" sz="1550" i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55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фантазия, воображение</a:t>
            </a:r>
            <a:r>
              <a:rPr lang="ru-RU" sz="1550" b="1" i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550" i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значимость которых должна быть поднята</a:t>
            </a:r>
            <a:endParaRPr lang="ru-RU" sz="1550" i="1" dirty="0" smtClean="0">
              <a:solidFill>
                <a:srgbClr val="96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878826" y="5612728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8767204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49879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руководитель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63005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824" y="268137"/>
            <a:ext cx="986371" cy="1199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600" y="1384300"/>
            <a:ext cx="4165601" cy="39087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88900"/>
            <a:r>
              <a:rPr lang="ru-RU" sz="1550" dirty="0" smtClean="0">
                <a:latin typeface="Arial" pitchFamily="34" charset="0"/>
                <a:cs typeface="Arial" pitchFamily="34" charset="0"/>
              </a:rPr>
              <a:t>Интеграция (восстановление, восполнение, целый) </a:t>
            </a:r>
            <a:r>
              <a:rPr lang="ru-RU" sz="155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55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взаимное проникновение разных видов художественной деятельности </a:t>
            </a:r>
            <a:br>
              <a:rPr lang="ru-RU" sz="155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5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в едином занятии</a:t>
            </a:r>
            <a:r>
              <a:rPr lang="ru-RU" sz="155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на основе их взаимопомощи и дополнения. </a:t>
            </a:r>
          </a:p>
          <a:p>
            <a:pPr marL="88900"/>
            <a:r>
              <a:rPr lang="ru-RU" sz="155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Зависит от возраста школьников</a:t>
            </a:r>
            <a:br>
              <a:rPr lang="ru-RU" sz="155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5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и генетической последовательности развития органов чувств и элементов художественной деятельности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: пространства, композиции, цвета, движения, звуков музыки и речи, инструментального сопровождения </a:t>
            </a:r>
            <a:br>
              <a:rPr lang="ru-RU" sz="1550" dirty="0" smtClean="0">
                <a:latin typeface="Arial" pitchFamily="34" charset="0"/>
                <a:cs typeface="Arial" pitchFamily="34" charset="0"/>
              </a:rPr>
            </a:br>
            <a:r>
              <a:rPr lang="ru-RU" sz="1550" dirty="0" smtClean="0">
                <a:latin typeface="Arial" pitchFamily="34" charset="0"/>
                <a:cs typeface="Arial" pitchFamily="34" charset="0"/>
              </a:rPr>
              <a:t>(в рисовании, дизайне, в музыке, кино), </a:t>
            </a:r>
            <a:br>
              <a:rPr lang="ru-RU" sz="1550" dirty="0" smtClean="0">
                <a:latin typeface="Arial" pitchFamily="34" charset="0"/>
                <a:cs typeface="Arial" pitchFamily="34" charset="0"/>
              </a:rPr>
            </a:br>
            <a:r>
              <a:rPr lang="ru-RU" sz="155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55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освоения способов фиксации художественного действия</a:t>
            </a:r>
            <a:endParaRPr lang="ru-RU" sz="1550" b="1" dirty="0">
              <a:solidFill>
                <a:srgbClr val="960000"/>
              </a:solidFill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4435578" y="1130464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4796063" y="4476361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4808763" y="361561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2467155" y="414068"/>
            <a:ext cx="51758" cy="5986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553419" y="6400800"/>
            <a:ext cx="8626415" cy="34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087813" y="328246"/>
            <a:ext cx="2191109" cy="10062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Фундаментальное ядро содержания общего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89937" y="328246"/>
            <a:ext cx="7045027" cy="5365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/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особая форма общественного познания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</a:t>
            </a:r>
            <a:r>
              <a:rPr lang="ru-RU" sz="15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художественного 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освоения мира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искусства для общеобразовательной школы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его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содержанием — 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нравственно-эстетическим </a:t>
            </a:r>
            <a:r>
              <a:rPr lang="ru-RU" sz="15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опытом 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человечества,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накопленным на протяжении многих веков. </a:t>
            </a:r>
            <a:endPara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Современное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понимание специфики познавательных процессов, </a:t>
            </a:r>
            <a:r>
              <a:rPr lang="ru-RU" sz="15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 природа мышления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человека, где присутствует рациональное (научное)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образное, эмоциональное восприятие мира, делают 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 незаменимым для гармоничного и всестороннего развития учащихся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4138"/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 искусства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неизмеримо 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огромен в отношении воспитания эстетических чувств и эмоциональной культуры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формирования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подрастающего поколения 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самосознания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межкультурного взаимодействия и чувства ответственности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искусству непосредственно связано с 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развитием творческих способностей человека, с продуктивной художественно-творческой деятельностью,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базирующейся на образной природе искусства, природе художественного творчества и родовой 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способности человека творчески осваивать </a:t>
            </a:r>
            <a:r>
              <a:rPr lang="ru-RU" sz="15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мир.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современном культурном пространстве 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предметы искусства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включая литературу, являются практически 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единственной возможностью приобщения школьников к сфере духовной жизни общества 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тем самым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способствуют формированию у молодого поколения ценностных ориентаций в окружающем </a:t>
            </a:r>
            <a:r>
              <a:rPr lang="ru-RU" sz="15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</a:t>
            </a:r>
            <a:endParaRPr lang="ru-RU" sz="1500" b="1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870236" y="5860866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8767204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49879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руководитель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63005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59877" y="1677301"/>
            <a:ext cx="2919045" cy="401648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искусству </a:t>
            </a: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школе </a:t>
            </a:r>
            <a:r>
              <a:rPr lang="ru-RU" sz="15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художественной культуры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как части всей духовной культуры учащихся 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специфических методов эстетического </a:t>
            </a:r>
            <a:r>
              <a:rPr lang="ru-RU" sz="15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познания</a:t>
            </a: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 искусства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постижение </a:t>
            </a: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мира через </a:t>
            </a: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переживание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художественное обобщение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содержательный </a:t>
            </a: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произведений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 </a:t>
            </a: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художественно-творческого </a:t>
            </a: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  <a:endParaRPr lang="ru-RU" sz="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926" y="159640"/>
            <a:ext cx="1090277" cy="1325776"/>
          </a:xfrm>
          <a:prstGeom prst="rect">
            <a:avLst/>
          </a:prstGeom>
        </p:spPr>
      </p:pic>
      <p:sp>
        <p:nvSpPr>
          <p:cNvPr id="14" name="Штриховая стрелка вправо 13"/>
          <p:cNvSpPr/>
          <p:nvPr/>
        </p:nvSpPr>
        <p:spPr>
          <a:xfrm rot="10800000" flipH="1">
            <a:off x="4190902" y="386961"/>
            <a:ext cx="355697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10800000" flipH="1">
            <a:off x="4152802" y="4476361"/>
            <a:ext cx="355697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3889478" y="1181264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Прямая со стрелкой 4"/>
          <p:cNvCxnSpPr/>
          <p:nvPr/>
        </p:nvCxnSpPr>
        <p:spPr>
          <a:xfrm>
            <a:off x="2467155" y="414068"/>
            <a:ext cx="51758" cy="5986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553419" y="6400800"/>
            <a:ext cx="8626415" cy="34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193801" y="1841500"/>
            <a:ext cx="3390900" cy="13745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рабочая программа по учебному предмету «Изобразительное искусство»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школе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828026" y="5875520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8767204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49879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руководитель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63005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4700" y="3420733"/>
            <a:ext cx="112649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88900" indent="-88900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Предметные результаты (Музыка)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характеризуют </a:t>
            </a:r>
            <a:r>
              <a:rPr lang="ru-RU" sz="1600" b="1" spc="-20" dirty="0" smtClean="0">
                <a:solidFill>
                  <a:srgbClr val="9E0000"/>
                </a:solidFill>
                <a:latin typeface="Arial" pitchFamily="34" charset="0"/>
                <a:cs typeface="Arial" pitchFamily="34" charset="0"/>
              </a:rPr>
              <a:t>сформированность основ музыкальной культуры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проявляются в способности к музыкальной деятельности, потребности в регулярном общении  с музыкальным искусством во всех доступных формах, органичном включении музыки в актуальный контекст жизни</a:t>
            </a:r>
          </a:p>
          <a:p>
            <a:pPr marL="177800" indent="-177800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Предметные результаты (Изобразительное искусство)</a:t>
            </a:r>
          </a:p>
          <a:p>
            <a:pPr marL="185738" indent="-185738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9E0000"/>
                </a:solidFill>
                <a:latin typeface="Arial" pitchFamily="34" charset="0"/>
                <a:cs typeface="Arial" pitchFamily="34" charset="0"/>
              </a:rPr>
              <a:t>осознавать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произведения искусства как </a:t>
            </a:r>
            <a:r>
              <a:rPr lang="ru-RU" sz="1600" b="1" dirty="0" smtClean="0">
                <a:solidFill>
                  <a:srgbClr val="9E0000"/>
                </a:solidFill>
                <a:latin typeface="Arial" pitchFamily="34" charset="0"/>
                <a:cs typeface="Arial" pitchFamily="34" charset="0"/>
              </a:rPr>
              <a:t>бесценное</a:t>
            </a:r>
            <a:r>
              <a:rPr lang="ru-RU" sz="1600" dirty="0" smtClean="0">
                <a:solidFill>
                  <a:srgbClr val="9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9E0000"/>
                </a:solidFill>
                <a:latin typeface="Arial" pitchFamily="34" charset="0"/>
                <a:cs typeface="Arial" pitchFamily="34" charset="0"/>
              </a:rPr>
              <a:t>культурное наследие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хранящее в своих материальных формах </a:t>
            </a:r>
            <a:r>
              <a:rPr lang="ru-RU" sz="160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глубинные духовные ценности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185738" indent="-185738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9E0000"/>
                </a:solidFill>
                <a:latin typeface="Arial" pitchFamily="34" charset="0"/>
                <a:cs typeface="Arial" pitchFamily="34" charset="0"/>
              </a:rPr>
              <a:t>осознавать</a:t>
            </a:r>
            <a:r>
              <a:rPr lang="ru-RU" sz="1600" dirty="0" smtClean="0">
                <a:solidFill>
                  <a:srgbClr val="9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9E0000"/>
                </a:solidFill>
                <a:latin typeface="Arial" pitchFamily="34" charset="0"/>
                <a:cs typeface="Arial" pitchFamily="34" charset="0"/>
              </a:rPr>
              <a:t>значение художественной культуры </a:t>
            </a:r>
            <a:r>
              <a:rPr lang="ru-RU" sz="160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для личностного духовно-нравственного развития </a:t>
            </a:r>
            <a:br>
              <a:rPr lang="ru-RU" sz="160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и самореализации,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определять место и роль художественной деятельности в своей жизни и в жизни общества… </a:t>
            </a:r>
            <a:endParaRPr lang="ru-RU" sz="1600" dirty="0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5061012" y="3117461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99846" y="426768"/>
            <a:ext cx="2821353" cy="1120684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рабочая программа по учебному предмету «Музыка» </a:t>
            </a:r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школе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414902"/>
            <a:ext cx="7213599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88900"/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Все три группы результатов </a:t>
            </a:r>
            <a:r>
              <a:rPr lang="ru-RU" sz="1600" b="1" spc="-2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отражают</a:t>
            </a:r>
            <a:r>
              <a:rPr lang="ru-RU" sz="1600" spc="-2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spc="-2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специфику </a:t>
            </a:r>
            <a:br>
              <a:rPr lang="ru-RU" sz="1600" b="1" spc="-2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spc="-2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эстетического содержания предмета</a:t>
            </a: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, обусловливая </a:t>
            </a:r>
            <a:br>
              <a:rPr lang="ru-RU" sz="1600" spc="-20" dirty="0" smtClean="0">
                <a:latin typeface="Arial" pitchFamily="34" charset="0"/>
                <a:cs typeface="Arial" pitchFamily="34" charset="0"/>
              </a:rPr>
            </a:b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их тесное взаимодействие и смысловое единство </a:t>
            </a:r>
          </a:p>
          <a:p>
            <a:pPr marL="88900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Личностные результаты</a:t>
            </a:r>
          </a:p>
          <a:p>
            <a:pPr marL="266700" indent="-1778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9E0000"/>
                </a:solidFill>
                <a:latin typeface="Arial" pitchFamily="34" charset="0"/>
                <a:cs typeface="Arial" pitchFamily="34" charset="0"/>
              </a:rPr>
              <a:t>личностное развитие обучающихся, приобщение к российским традиционным духовным ценностям, социализация личности</a:t>
            </a:r>
          </a:p>
          <a:p>
            <a:pPr marL="266700" indent="-177800"/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Метапредметные результаты</a:t>
            </a:r>
            <a:endParaRPr lang="ru-RU" sz="1600" b="1" dirty="0" smtClean="0">
              <a:solidFill>
                <a:srgbClr val="9E0000"/>
              </a:solidFill>
              <a:latin typeface="Arial" pitchFamily="34" charset="0"/>
              <a:cs typeface="Arial" pitchFamily="34" charset="0"/>
            </a:endParaRPr>
          </a:p>
          <a:p>
            <a:pPr marL="266700" indent="-1778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9E0000"/>
                </a:solidFill>
                <a:latin typeface="Arial" pitchFamily="34" charset="0"/>
                <a:cs typeface="Arial" pitchFamily="34" charset="0"/>
              </a:rPr>
              <a:t>овладение системой УУД обеспечивает формирование смысловых установок личности </a:t>
            </a: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(внутренняя позиция личности) </a:t>
            </a:r>
            <a:br>
              <a:rPr lang="ru-RU" sz="1600" spc="-20" dirty="0" smtClean="0">
                <a:latin typeface="Arial" pitchFamily="34" charset="0"/>
                <a:cs typeface="Arial" pitchFamily="34" charset="0"/>
              </a:rPr>
            </a:b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и жизненных навыков личности (управления собой, самодисциплины, устойчивого поведения, эмоционального душевного равновесия, др.)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992" y="176356"/>
            <a:ext cx="941155" cy="1144444"/>
          </a:xfrm>
          <a:prstGeom prst="rect">
            <a:avLst/>
          </a:prstGeom>
        </p:spPr>
      </p:pic>
      <p:sp>
        <p:nvSpPr>
          <p:cNvPr id="15" name="Штриховая стрелка вправо 14"/>
          <p:cNvSpPr/>
          <p:nvPr/>
        </p:nvSpPr>
        <p:spPr>
          <a:xfrm rot="10800000" flipH="1">
            <a:off x="4432202" y="666361"/>
            <a:ext cx="355697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10800000" flipH="1">
            <a:off x="4470302" y="2241161"/>
            <a:ext cx="355697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11385612" y="3104761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2467155" y="414068"/>
            <a:ext cx="51758" cy="5986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553419" y="6400800"/>
            <a:ext cx="8626415" cy="34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70185" y="344682"/>
            <a:ext cx="2872153" cy="2304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системе оценки достижения обучающимися планируемых результатов освоения программ начального общего, основного общего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общего образования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2805" y="356405"/>
            <a:ext cx="6612159" cy="51299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структура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оценки, общие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положения для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уровней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Ориентация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 на управление качеством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Внутреннее и внешнее оценивание.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Критериальное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оценивание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повышение объективности системы оценки;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индивидуального развития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системы оценки достижения планируемых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получение общего представления о воспитательной деятельности ОО и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еѐ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влиянии на коллектив обучающихся;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модели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 и учебных ситуаций,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включают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познавательных действий (логических, исследовательских, др.), коммуникативных, регулятивных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внимание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новые компоненты содержания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обучения, на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обязательные планируемые результаты на конец каждого учебного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года;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по разработке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14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 функциональной </a:t>
            </a:r>
            <a:r>
              <a:rPr lang="ru-RU" sz="14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(комплексные)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задания: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отличие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традиционных учебных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описывается </a:t>
            </a:r>
            <a:r>
              <a:rPr lang="ru-RU" sz="14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близкая и </a:t>
            </a:r>
            <a:r>
              <a:rPr lang="ru-RU" sz="14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понятная ученику жизненная </a:t>
            </a:r>
            <a:r>
              <a:rPr lang="ru-RU" sz="14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проблемная </a:t>
            </a:r>
            <a:r>
              <a:rPr lang="ru-RU" sz="14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ситуация; разные </a:t>
            </a:r>
            <a:r>
              <a:rPr lang="ru-RU" sz="14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представления </a:t>
            </a:r>
            <a:r>
              <a:rPr lang="ru-RU" sz="14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рисунки,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таблицы и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др. </a:t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проблемы явно не задан, </a:t>
            </a:r>
            <a:r>
              <a:rPr lang="ru-RU" sz="14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допускаются альтернативные подходы к выполнению </a:t>
            </a:r>
            <a:r>
              <a:rPr lang="ru-RU" sz="14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015" y="171272"/>
            <a:ext cx="963187" cy="1171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451" y="2792448"/>
            <a:ext cx="4278924" cy="30931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результатов </a:t>
            </a:r>
            <a:r>
              <a:rPr lang="ru-RU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освоения образовательной программы соответствующего уровня </a:t>
            </a:r>
            <a:r>
              <a:rPr lang="ru-RU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механизм, обеспечивающий 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непрерывность процесса совершенствования качества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образования,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конструктивную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обратную связь для всех субъектов образовательного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процесса;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отправная точка,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за которой следует новый виток развития, </a:t>
            </a:r>
            <a:r>
              <a:rPr lang="ru-RU" sz="15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 на новый уровень качества российского образования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3406964" y="5702722"/>
          <a:ext cx="8128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8767204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49879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руководитель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630057"/>
                  </a:ext>
                </a:extLst>
              </a:tr>
            </a:tbl>
          </a:graphicData>
        </a:graphic>
      </p:graphicFrame>
      <p:sp>
        <p:nvSpPr>
          <p:cNvPr id="14" name="Штриховая стрелка вправо 13"/>
          <p:cNvSpPr/>
          <p:nvPr/>
        </p:nvSpPr>
        <p:spPr>
          <a:xfrm>
            <a:off x="4542063" y="3752461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4580163" y="1695061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4034063" y="2418961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11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" y="-16580"/>
            <a:ext cx="12192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458" y="4076700"/>
            <a:ext cx="3410344" cy="132343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0488"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функциональной грамотности обучающихся 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процессе освоения учебных предметов «Изобразительное искусство», «Музыка»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40200" y="3787287"/>
            <a:ext cx="7845168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spc="-20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Выявленные проблемы</a:t>
            </a:r>
          </a:p>
          <a:p>
            <a:pPr marL="185738" indent="-185738">
              <a:buFont typeface="Wingdings" pitchFamily="2" charset="2"/>
              <a:buChar char="ü"/>
            </a:pPr>
            <a:r>
              <a:rPr lang="ru-RU" sz="1400" b="1" spc="-2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низкий уровень читательской (художественной) грамотности</a:t>
            </a:r>
            <a:r>
              <a:rPr lang="ru-RU" sz="1400" spc="-20" dirty="0" smtClean="0">
                <a:latin typeface="Arial" pitchFamily="34" charset="0"/>
                <a:cs typeface="Arial" pitchFamily="34" charset="0"/>
              </a:rPr>
              <a:t>, умений анализировать </a:t>
            </a:r>
            <a:br>
              <a:rPr lang="ru-RU" sz="1400" spc="-20" dirty="0" smtClean="0">
                <a:latin typeface="Arial" pitchFamily="34" charset="0"/>
                <a:cs typeface="Arial" pitchFamily="34" charset="0"/>
              </a:rPr>
            </a:br>
            <a:r>
              <a:rPr lang="ru-RU" sz="1400" spc="-20" dirty="0" smtClean="0">
                <a:latin typeface="Arial" pitchFamily="34" charset="0"/>
                <a:cs typeface="Arial" pitchFamily="34" charset="0"/>
              </a:rPr>
              <a:t>и оценивать содержание текста, обосновывать тему, аргументировать ответ </a:t>
            </a:r>
          </a:p>
          <a:p>
            <a:pPr marL="185738" indent="-185738">
              <a:buFont typeface="Wingdings" pitchFamily="2" charset="2"/>
              <a:buChar char="ü"/>
            </a:pPr>
            <a:r>
              <a:rPr lang="ru-RU" sz="1400" spc="-20" dirty="0" smtClean="0">
                <a:latin typeface="Arial" pitchFamily="34" charset="0"/>
                <a:cs typeface="Arial" pitchFamily="34" charset="0"/>
              </a:rPr>
              <a:t>дефицит знаний, </a:t>
            </a:r>
            <a:r>
              <a:rPr lang="ru-RU" sz="1400" b="1" spc="-2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узость кругозора</a:t>
            </a:r>
          </a:p>
          <a:p>
            <a:pPr marL="185738" indent="-185738">
              <a:buFont typeface="Wingdings" pitchFamily="2" charset="2"/>
              <a:buChar char="ü"/>
            </a:pPr>
            <a:r>
              <a:rPr lang="ru-RU" sz="1400" spc="-20" dirty="0" smtClean="0">
                <a:latin typeface="Arial" pitchFamily="34" charset="0"/>
                <a:cs typeface="Arial" pitchFamily="34" charset="0"/>
              </a:rPr>
              <a:t>недостаточный опыт решения жизненных ситуаций социального, научного характера, личностных проблем</a:t>
            </a:r>
          </a:p>
          <a:p>
            <a:pPr marL="185738" indent="-185738">
              <a:buFont typeface="Wingdings" pitchFamily="2" charset="2"/>
              <a:buChar char="ü"/>
            </a:pPr>
            <a:r>
              <a:rPr lang="ru-RU" sz="1400" b="1" spc="-20" dirty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недостаточно развито </a:t>
            </a:r>
            <a:r>
              <a:rPr lang="ru-RU" sz="1400" spc="-20" dirty="0" smtClean="0">
                <a:latin typeface="Arial" pitchFamily="34" charset="0"/>
                <a:cs typeface="Arial" pitchFamily="34" charset="0"/>
              </a:rPr>
              <a:t>логическое мышление, </a:t>
            </a:r>
            <a:r>
              <a:rPr lang="ru-RU" sz="1400" b="1" spc="-2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воображение</a:t>
            </a:r>
          </a:p>
          <a:p>
            <a:pPr marL="185738" indent="-185738">
              <a:buFont typeface="Wingdings" pitchFamily="2" charset="2"/>
              <a:buChar char="ü"/>
            </a:pPr>
            <a:r>
              <a:rPr lang="ru-RU" sz="1400" b="1" i="1" spc="-2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низкий уровень мотивации </a:t>
            </a:r>
            <a:r>
              <a:rPr lang="ru-RU" sz="1400" spc="-20" dirty="0" smtClean="0">
                <a:latin typeface="Arial" pitchFamily="34" charset="0"/>
                <a:cs typeface="Arial" pitchFamily="34" charset="0"/>
              </a:rPr>
              <a:t>к деятельности</a:t>
            </a:r>
            <a:r>
              <a:rPr lang="ru-RU" sz="1400" b="1" i="1" spc="-2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i="1" spc="-2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сформированности эмоционально-ценностного отношения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526" y="428920"/>
            <a:ext cx="3410347" cy="1169551"/>
          </a:xfrm>
          <a:prstGeom prst="rect">
            <a:avLst/>
          </a:prstGeom>
          <a:solidFill>
            <a:srgbClr val="EDF6F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spc="-20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Сформированность креативного мышления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восприятие, воображение,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создание художественно-творческого проекта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на полихудожественной основе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514" y="2956910"/>
            <a:ext cx="3410344" cy="911019"/>
          </a:xfrm>
          <a:prstGeom prst="rect">
            <a:avLst/>
          </a:prstGeom>
          <a:solidFill>
            <a:srgbClr val="EDF6F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400" b="1" spc="-20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Сформированность </a:t>
            </a:r>
            <a:r>
              <a:rPr lang="ru-RU" sz="1400" b="1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глобальной компетентности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spc="-2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эстетическое, эмоционально-ценностное отношение </a:t>
            </a:r>
          </a:p>
          <a:p>
            <a:pPr>
              <a:lnSpc>
                <a:spcPct val="95000"/>
              </a:lnSpc>
            </a:pPr>
            <a:r>
              <a:rPr lang="ru-RU" sz="1400" spc="-20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окружающей </a:t>
            </a:r>
            <a:r>
              <a:rPr lang="ru-RU" sz="1400" spc="-20" dirty="0" smtClean="0">
                <a:latin typeface="Arial" pitchFamily="34" charset="0"/>
                <a:cs typeface="Arial" pitchFamily="34" charset="0"/>
              </a:rPr>
              <a:t>действительности </a:t>
            </a:r>
            <a:endParaRPr lang="ru-RU" sz="1400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7842" y="475906"/>
            <a:ext cx="3237469" cy="306237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Оценка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владения </a:t>
            </a:r>
            <a:r>
              <a:rPr lang="ru-RU" sz="1400" b="1" spc="-2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компетентностями </a:t>
            </a:r>
            <a:br>
              <a:rPr lang="ru-RU" sz="1400" b="1" spc="-2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spc="-2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области художественного выражения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- выполнение заданий на </a:t>
            </a:r>
            <a:r>
              <a:rPr lang="ru-RU" sz="1400" b="1" spc="-2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использование художественных средств</a:t>
            </a: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85738" lvl="0" indent="-185738">
              <a:buFont typeface="Wingdings" pitchFamily="2" charset="2"/>
              <a:buChar char="ü"/>
            </a:pPr>
            <a:r>
              <a:rPr lang="ru-RU" sz="1400" b="1" spc="-2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словесных</a:t>
            </a: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- «задание на вербальное самовыражение»;</a:t>
            </a:r>
          </a:p>
          <a:p>
            <a:pPr marL="185738" lvl="0" indent="-185738">
              <a:buFont typeface="Wingdings" pitchFamily="2" charset="2"/>
              <a:buChar char="ü"/>
            </a:pPr>
            <a:r>
              <a:rPr lang="ru-RU" sz="1400" b="1" spc="-2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изобразительных</a:t>
            </a: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- «задание на визуальное самовыражение»;</a:t>
            </a:r>
          </a:p>
          <a:p>
            <a:pPr marL="185738" lvl="0" indent="-185738">
              <a:buFont typeface="Wingdings" pitchFamily="2" charset="2"/>
              <a:buChar char="ü"/>
            </a:pPr>
            <a:r>
              <a:rPr lang="ru-RU" sz="1400" b="1" spc="-2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интонационных</a:t>
            </a:r>
            <a:r>
              <a:rPr lang="ru-RU" sz="1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- «задание на интонационное самовыражение»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2276" y="470900"/>
            <a:ext cx="4213654" cy="304698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Задание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– по выбранному направлению 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«Чудеса случаются!», 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«Все начинается с мечты», 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«Прикоснись к будущему» 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определить тему, сформулировать проблему 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и описать жизненную проблемную ситуацию, наглядно иллюстрирующую высказывание в форме </a:t>
            </a:r>
            <a:r>
              <a:rPr lang="ru-RU" sz="1400" b="1" spc="-2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художественно-творческого проекта - театральной постановки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для пятиклассников, выступив в роли: </a:t>
            </a:r>
          </a:p>
          <a:p>
            <a:pPr marL="185738" indent="-185738">
              <a:buFont typeface="Wingdings" pitchFamily="2" charset="2"/>
              <a:buChar char="ü"/>
            </a:pPr>
            <a:r>
              <a:rPr lang="ru-RU" sz="1400" b="1" spc="-2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драматурга </a:t>
            </a:r>
            <a:r>
              <a:rPr lang="ru-RU" sz="1400" spc="-20" dirty="0" smtClean="0">
                <a:latin typeface="Arial" pitchFamily="34" charset="0"/>
                <a:cs typeface="Arial" pitchFamily="34" charset="0"/>
              </a:rPr>
              <a:t>(задание 1)</a:t>
            </a:r>
          </a:p>
          <a:p>
            <a:pPr marL="185738" indent="-185738">
              <a:buFont typeface="Wingdings" pitchFamily="2" charset="2"/>
              <a:buChar char="ü"/>
            </a:pPr>
            <a:r>
              <a:rPr lang="ru-RU" sz="1400" b="1" spc="-2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художника–постановщика</a:t>
            </a:r>
            <a:r>
              <a:rPr lang="ru-RU" sz="1400" b="1" spc="-20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spc="-20" dirty="0" smtClean="0">
                <a:latin typeface="Arial" pitchFamily="34" charset="0"/>
                <a:cs typeface="Arial" pitchFamily="34" charset="0"/>
              </a:rPr>
              <a:t>(задание 2)</a:t>
            </a:r>
          </a:p>
          <a:p>
            <a:pPr marL="185738" indent="-185738">
              <a:buFont typeface="Wingdings" pitchFamily="2" charset="2"/>
              <a:buChar char="ü"/>
            </a:pPr>
            <a:r>
              <a:rPr lang="ru-RU" sz="1400" b="1" spc="-2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звукорежиссера</a:t>
            </a:r>
            <a:r>
              <a:rPr lang="ru-RU" sz="1400" b="1" spc="-20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400" spc="-20" dirty="0" smtClean="0">
                <a:latin typeface="Arial" pitchFamily="34" charset="0"/>
                <a:cs typeface="Arial" pitchFamily="34" charset="0"/>
              </a:rPr>
              <a:t>задание 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633" y="1736268"/>
            <a:ext cx="3406225" cy="1115690"/>
          </a:xfrm>
          <a:prstGeom prst="rect">
            <a:avLst/>
          </a:prstGeom>
          <a:solidFill>
            <a:srgbClr val="EDF6F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400" b="1" spc="-20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Читательская грамотность грамотность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400" spc="-2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владение методами эстетического познания, </a:t>
            </a:r>
            <a:r>
              <a:rPr lang="ru-RU" sz="1400" spc="-20" dirty="0" smtClean="0">
                <a:latin typeface="Arial" pitchFamily="34" charset="0"/>
                <a:cs typeface="Arial" pitchFamily="34" charset="0"/>
              </a:rPr>
              <a:t>элементарными навыками </a:t>
            </a:r>
            <a:br>
              <a:rPr lang="ru-RU" sz="1400" spc="-20" dirty="0" smtClean="0">
                <a:latin typeface="Arial" pitchFamily="34" charset="0"/>
                <a:cs typeface="Arial" pitchFamily="34" charset="0"/>
              </a:rPr>
            </a:br>
            <a:r>
              <a:rPr lang="ru-RU" sz="1400" spc="-20" dirty="0" smtClean="0">
                <a:latin typeface="Arial" pitchFamily="34" charset="0"/>
                <a:cs typeface="Arial" pitchFamily="34" charset="0"/>
              </a:rPr>
              <a:t>в области искусства</a:t>
            </a:r>
            <a:endParaRPr lang="ru-RU" sz="1400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3714322" y="767523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3680683" y="2847919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3709516" y="1825741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7395948" y="1964755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16200000">
            <a:off x="1390943" y="3552275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3653063" y="4374761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6797778" y="3289464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5400000">
            <a:off x="11430373" y="3307109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905000" y="6070600"/>
            <a:ext cx="3063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и оценка …..</a:t>
            </a:r>
          </a:p>
        </p:txBody>
      </p:sp>
      <p:sp>
        <p:nvSpPr>
          <p:cNvPr id="24" name="Штриховая стрелка вправо 23"/>
          <p:cNvSpPr/>
          <p:nvPr/>
        </p:nvSpPr>
        <p:spPr>
          <a:xfrm rot="5400000">
            <a:off x="2860778" y="5346864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триховая стрелка вправо 24"/>
          <p:cNvSpPr/>
          <p:nvPr/>
        </p:nvSpPr>
        <p:spPr>
          <a:xfrm rot="5400000">
            <a:off x="7902678" y="5562764"/>
            <a:ext cx="360040" cy="576064"/>
          </a:xfrm>
          <a:prstGeom prst="stripedRightArrow">
            <a:avLst/>
          </a:prstGeom>
          <a:solidFill>
            <a:srgbClr val="EFF5FB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88" y="239856"/>
            <a:ext cx="1090277" cy="13257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30752" y="2485209"/>
            <a:ext cx="67523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Методы  эстетического познания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на </a:t>
            </a:r>
            <a:r>
              <a:rPr lang="ru-RU" sz="3200" b="1" dirty="0">
                <a:solidFill>
                  <a:srgbClr val="0070C0"/>
                </a:solidFill>
              </a:rPr>
              <a:t>занятиях художественного  цикла</a:t>
            </a:r>
          </a:p>
        </p:txBody>
      </p:sp>
    </p:spTree>
    <p:extLst>
      <p:ext uri="{BB962C8B-B14F-4D97-AF65-F5344CB8AC3E}">
        <p14:creationId xmlns:p14="http://schemas.microsoft.com/office/powerpoint/2010/main" val="105098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88" y="239856"/>
            <a:ext cx="1090277" cy="13257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67795" y="2807898"/>
            <a:ext cx="862641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Методы  эстетического познания на занятиях художественного  цикла</a:t>
            </a:r>
            <a:endParaRPr lang="ru-RU" sz="20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553419" y="569343"/>
            <a:ext cx="2" cy="58487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553419" y="6435306"/>
            <a:ext cx="881619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194210" y="3722298"/>
            <a:ext cx="0" cy="271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160810" y="3763274"/>
            <a:ext cx="34506" cy="271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969479" y="3722298"/>
            <a:ext cx="0" cy="271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726391" y="3722298"/>
            <a:ext cx="34506" cy="271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402792" y="3722298"/>
            <a:ext cx="34506" cy="271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633931" y="3855516"/>
            <a:ext cx="1446369" cy="244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/>
              <a:t>Наблюдение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75826" y="3855516"/>
            <a:ext cx="1613143" cy="2487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Постижение мира через переживание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49990" y="3876004"/>
            <a:ext cx="1561384" cy="2487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Художественное обострение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841407" y="3876004"/>
            <a:ext cx="1480875" cy="2487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Содержательный анализ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517808" y="3855516"/>
            <a:ext cx="1500998" cy="2487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Моделирование художественно-творческого процесса </a:t>
            </a:r>
            <a:endParaRPr lang="ru-RU" sz="2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66689" y="1492370"/>
            <a:ext cx="752798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Планируемые результаты</a:t>
            </a:r>
          </a:p>
          <a:p>
            <a:pPr algn="ctr"/>
            <a:r>
              <a:rPr lang="ru-RU" b="1" dirty="0" smtClean="0"/>
              <a:t>Примерные рабочие программы  - музыка и изобразительное искусство</a:t>
            </a:r>
            <a:endParaRPr lang="ru-RU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9517808" y="2385205"/>
            <a:ext cx="350811" cy="414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126083" y="2431864"/>
            <a:ext cx="186905" cy="376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7" idx="2"/>
          </p:cNvCxnSpPr>
          <p:nvPr/>
        </p:nvCxnSpPr>
        <p:spPr>
          <a:xfrm>
            <a:off x="6830682" y="2406770"/>
            <a:ext cx="0" cy="401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082397" y="2406770"/>
            <a:ext cx="265980" cy="401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3686354" y="2415396"/>
            <a:ext cx="393946" cy="392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Таблица 41"/>
          <p:cNvGraphicFramePr>
            <a:graphicFrameLocks noGrp="1"/>
          </p:cNvGraphicFramePr>
          <p:nvPr>
            <p:extLst/>
          </p:nvPr>
        </p:nvGraphicFramePr>
        <p:xfrm>
          <a:off x="3066689" y="741872"/>
          <a:ext cx="6964390" cy="44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195">
                  <a:extLst>
                    <a:ext uri="{9D8B030D-6E8A-4147-A177-3AD203B41FA5}">
                      <a16:colId xmlns:a16="http://schemas.microsoft.com/office/drawing/2014/main" val="2787672041"/>
                    </a:ext>
                  </a:extLst>
                </a:gridCol>
                <a:gridCol w="3482195">
                  <a:extLst>
                    <a:ext uri="{9D8B030D-6E8A-4147-A177-3AD203B41FA5}">
                      <a16:colId xmlns:a16="http://schemas.microsoft.com/office/drawing/2014/main" val="1649879368"/>
                    </a:ext>
                  </a:extLst>
                </a:gridCol>
              </a:tblGrid>
              <a:tr h="4451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учитель искусства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 руководитель ММО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630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642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1440</Words>
  <Application>Microsoft Office PowerPoint</Application>
  <PresentationFormat>Широкоэкранный</PresentationFormat>
  <Paragraphs>154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1</cp:revision>
  <dcterms:created xsi:type="dcterms:W3CDTF">2025-03-28T04:01:47Z</dcterms:created>
  <dcterms:modified xsi:type="dcterms:W3CDTF">2025-03-28T04:07:04Z</dcterms:modified>
</cp:coreProperties>
</file>