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6" r:id="rId2"/>
    <p:sldId id="281" r:id="rId3"/>
    <p:sldId id="282" r:id="rId4"/>
    <p:sldId id="277" r:id="rId5"/>
    <p:sldId id="278" r:id="rId6"/>
    <p:sldId id="279" r:id="rId7"/>
    <p:sldId id="311" r:id="rId8"/>
    <p:sldId id="312" r:id="rId9"/>
    <p:sldId id="308" r:id="rId10"/>
    <p:sldId id="307" r:id="rId11"/>
    <p:sldId id="256" r:id="rId12"/>
    <p:sldId id="258" r:id="rId13"/>
    <p:sldId id="259" r:id="rId14"/>
    <p:sldId id="260" r:id="rId15"/>
    <p:sldId id="263" r:id="rId16"/>
    <p:sldId id="266" r:id="rId17"/>
    <p:sldId id="268" r:id="rId18"/>
    <p:sldId id="272" r:id="rId19"/>
    <p:sldId id="270" r:id="rId20"/>
    <p:sldId id="284" r:id="rId21"/>
    <p:sldId id="285" r:id="rId22"/>
    <p:sldId id="286" r:id="rId23"/>
    <p:sldId id="287" r:id="rId24"/>
    <p:sldId id="296" r:id="rId25"/>
    <p:sldId id="288" r:id="rId26"/>
    <p:sldId id="297" r:id="rId27"/>
    <p:sldId id="298" r:id="rId28"/>
    <p:sldId id="300" r:id="rId29"/>
    <p:sldId id="301" r:id="rId30"/>
    <p:sldId id="302" r:id="rId31"/>
    <p:sldId id="303" r:id="rId32"/>
    <p:sldId id="299" r:id="rId33"/>
    <p:sldId id="304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74" r:id="rId42"/>
    <p:sldId id="310" r:id="rId43"/>
    <p:sldId id="306" r:id="rId44"/>
    <p:sldId id="280" r:id="rId45"/>
    <p:sldId id="313" r:id="rId4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FDB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3665-815B-449F-AE66-F625C4AA174E}" type="datetimeFigureOut">
              <a:rPr lang="ru-RU" smtClean="0"/>
              <a:pPr/>
              <a:t>11.09.2012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6016C-1DC4-433C-AC6B-9C8013B72B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3665-815B-449F-AE66-F625C4AA174E}" type="datetimeFigureOut">
              <a:rPr lang="ru-RU" smtClean="0"/>
              <a:pPr/>
              <a:t>11.09.2012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6016C-1DC4-433C-AC6B-9C8013B72B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3665-815B-449F-AE66-F625C4AA174E}" type="datetimeFigureOut">
              <a:rPr lang="ru-RU" smtClean="0"/>
              <a:pPr/>
              <a:t>11.09.2012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6016C-1DC4-433C-AC6B-9C8013B72B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3665-815B-449F-AE66-F625C4AA174E}" type="datetimeFigureOut">
              <a:rPr lang="ru-RU" smtClean="0"/>
              <a:pPr/>
              <a:t>11.09.2012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6016C-1DC4-433C-AC6B-9C8013B72B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3665-815B-449F-AE66-F625C4AA174E}" type="datetimeFigureOut">
              <a:rPr lang="ru-RU" smtClean="0"/>
              <a:pPr/>
              <a:t>11.09.2012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6016C-1DC4-433C-AC6B-9C8013B72B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3665-815B-449F-AE66-F625C4AA174E}" type="datetimeFigureOut">
              <a:rPr lang="ru-RU" smtClean="0"/>
              <a:pPr/>
              <a:t>11.09.2012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6016C-1DC4-433C-AC6B-9C8013B72B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3665-815B-449F-AE66-F625C4AA174E}" type="datetimeFigureOut">
              <a:rPr lang="ru-RU" smtClean="0"/>
              <a:pPr/>
              <a:t>11.09.2012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6016C-1DC4-433C-AC6B-9C8013B72B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3665-815B-449F-AE66-F625C4AA174E}" type="datetimeFigureOut">
              <a:rPr lang="ru-RU" smtClean="0"/>
              <a:pPr/>
              <a:t>11.09.2012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6016C-1DC4-433C-AC6B-9C8013B72B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3665-815B-449F-AE66-F625C4AA174E}" type="datetimeFigureOut">
              <a:rPr lang="ru-RU" smtClean="0"/>
              <a:pPr/>
              <a:t>11.09.2012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6016C-1DC4-433C-AC6B-9C8013B72B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3665-815B-449F-AE66-F625C4AA174E}" type="datetimeFigureOut">
              <a:rPr lang="ru-RU" smtClean="0"/>
              <a:pPr/>
              <a:t>11.09.2012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6016C-1DC4-433C-AC6B-9C8013B72B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3665-815B-449F-AE66-F625C4AA174E}" type="datetimeFigureOut">
              <a:rPr lang="ru-RU" smtClean="0"/>
              <a:pPr/>
              <a:t>11.09.2012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026016C-1DC4-433C-AC6B-9C8013B72BA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83C3665-815B-449F-AE66-F625C4AA174E}" type="datetimeFigureOut">
              <a:rPr lang="ru-RU" smtClean="0"/>
              <a:pPr/>
              <a:t>11.09.2012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026016C-1DC4-433C-AC6B-9C8013B72BA7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hyperlink" Target="&#1089;&#1093;&#1077;&#1084;&#1072;%20&#1087;&#1088;&#1086;&#1077;&#1082;&#1090;&#1072;%20&#1091;&#1088;&#1086;&#1082;&#1072;.doc" TargetMode="Externa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92867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6600" b="1" i="1" dirty="0" smtClean="0"/>
              <a:t>Методы обучения</a:t>
            </a:r>
            <a:endParaRPr lang="ru-RU" sz="6600" b="1" i="1" dirty="0"/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714348" y="2214554"/>
            <a:ext cx="7854696" cy="175260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Как обеспечить становление личности, успешной в профессиональной, общественной и личной жизни?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Как сформировать в школьнике навыки и качества, дающие ему возможность эффективно адаптироваться в современной жизни?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Как создать условия для всестороннего развития способностей ребенка?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Как сделать обучение в школе творческим, приносящим удовлетворение и ученикам и учителям?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Чем заменить устаревшее репродуктивное обучение?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28598" y="571481"/>
          <a:ext cx="8286805" cy="5672709"/>
        </p:xfrm>
        <a:graphic>
          <a:graphicData uri="http://schemas.openxmlformats.org/drawingml/2006/table">
            <a:tbl>
              <a:tblPr/>
              <a:tblGrid>
                <a:gridCol w="1928824"/>
                <a:gridCol w="1357322"/>
                <a:gridCol w="1214446"/>
                <a:gridCol w="1285884"/>
                <a:gridCol w="1285884"/>
                <a:gridCol w="1214445"/>
              </a:tblGrid>
              <a:tr h="4286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Calibri"/>
                          <a:ea typeface="Times New Roman"/>
                          <a:cs typeface="Times New Roman"/>
                        </a:rPr>
                        <a:t>МЕТОД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Calibri"/>
                          <a:ea typeface="Times New Roman"/>
                          <a:cs typeface="Times New Roman"/>
                        </a:rPr>
                        <a:t>   ОИ	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Calibri"/>
                          <a:ea typeface="Times New Roman"/>
                          <a:cs typeface="Times New Roman"/>
                        </a:rPr>
                        <a:t>     ПГ	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Calibri"/>
                          <a:ea typeface="Times New Roman"/>
                          <a:cs typeface="Times New Roman"/>
                        </a:rPr>
                        <a:t>       Э	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Calibri"/>
                          <a:ea typeface="Times New Roman"/>
                          <a:cs typeface="Times New Roman"/>
                        </a:rPr>
                        <a:t>ПБ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Calibri"/>
                          <a:ea typeface="Times New Roman"/>
                          <a:cs typeface="Times New Roman"/>
                        </a:rPr>
                        <a:t>М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2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Times New Roman"/>
                          <a:cs typeface="Times New Roman"/>
                        </a:rPr>
                        <a:t>Рассказ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Times New Roman"/>
                          <a:cs typeface="Times New Roman"/>
                        </a:rPr>
                        <a:t>++++++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2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Calibri"/>
                          <a:ea typeface="Times New Roman"/>
                          <a:cs typeface="Times New Roman"/>
                        </a:rPr>
                        <a:t>Беседа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Times New Roman"/>
                          <a:cs typeface="Times New Roman"/>
                        </a:rPr>
                        <a:t>++++++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Times New Roman"/>
                          <a:cs typeface="Times New Roman"/>
                        </a:rPr>
                        <a:t>++++++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2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Times New Roman"/>
                          <a:cs typeface="Times New Roman"/>
                        </a:rPr>
                        <a:t>Лекция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Times New Roman"/>
                          <a:cs typeface="Times New Roman"/>
                        </a:rPr>
                        <a:t>++++++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2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Calibri"/>
                          <a:ea typeface="Times New Roman"/>
                          <a:cs typeface="Times New Roman"/>
                        </a:rPr>
                        <a:t>Семинар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Times New Roman"/>
                          <a:cs typeface="Times New Roman"/>
                        </a:rPr>
                        <a:t>++++++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2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Calibri"/>
                          <a:ea typeface="Times New Roman"/>
                          <a:cs typeface="Times New Roman"/>
                        </a:rPr>
                        <a:t>Практикум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Times New Roman"/>
                          <a:cs typeface="Times New Roman"/>
                        </a:rPr>
                        <a:t>++++++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Calibri"/>
                          <a:ea typeface="Times New Roman"/>
                          <a:cs typeface="Times New Roman"/>
                        </a:rPr>
                        <a:t>++++++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Times New Roman"/>
                          <a:cs typeface="Times New Roman"/>
                        </a:rPr>
                        <a:t>++++++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99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Calibri"/>
                          <a:ea typeface="Times New Roman"/>
                          <a:cs typeface="Times New Roman"/>
                        </a:rPr>
                        <a:t>Практическая работа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Times New Roman"/>
                          <a:cs typeface="Times New Roman"/>
                        </a:rPr>
                        <a:t>++++++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Calibri"/>
                          <a:ea typeface="Times New Roman"/>
                          <a:cs typeface="Times New Roman"/>
                        </a:rPr>
                        <a:t>++++++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Times New Roman"/>
                          <a:cs typeface="Times New Roman"/>
                        </a:rPr>
                        <a:t>++++++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Times New Roman"/>
                          <a:cs typeface="Times New Roman"/>
                        </a:rPr>
                        <a:t>++++++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Calibri"/>
                          <a:ea typeface="Times New Roman"/>
                          <a:cs typeface="Times New Roman"/>
                        </a:rPr>
                        <a:t>++++++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99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Calibri"/>
                          <a:ea typeface="Times New Roman"/>
                          <a:cs typeface="Times New Roman"/>
                        </a:rPr>
                        <a:t>Лабораторная работа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Times New Roman"/>
                          <a:cs typeface="Times New Roman"/>
                        </a:rPr>
                        <a:t>++++++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Calibri"/>
                          <a:ea typeface="Times New Roman"/>
                          <a:cs typeface="Times New Roman"/>
                        </a:rPr>
                        <a:t>++++++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Times New Roman"/>
                          <a:cs typeface="Times New Roman"/>
                        </a:rPr>
                        <a:t>++++++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Times New Roman"/>
                          <a:cs typeface="Times New Roman"/>
                        </a:rPr>
                        <a:t>++++++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Times New Roman"/>
                          <a:cs typeface="Times New Roman"/>
                        </a:rPr>
                        <a:t>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0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Calibri"/>
                          <a:ea typeface="Times New Roman"/>
                          <a:cs typeface="Times New Roman"/>
                        </a:rPr>
                        <a:t>Экскурсия</a:t>
                      </a: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Times New Roman"/>
                          <a:cs typeface="Times New Roman"/>
                        </a:rPr>
                        <a:t>++++++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Calibri"/>
                          <a:ea typeface="Times New Roman"/>
                          <a:cs typeface="Times New Roman"/>
                        </a:rPr>
                        <a:t>++++++</a:t>
                      </a: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Calibri"/>
                          <a:ea typeface="Times New Roman"/>
                          <a:cs typeface="Times New Roman"/>
                        </a:rPr>
                        <a:t>++++++</a:t>
                      </a: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61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Times New Roman"/>
                          <a:cs typeface="Times New Roman"/>
                        </a:rPr>
                        <a:t>Самостоятельная </a:t>
                      </a:r>
                      <a:r>
                        <a:rPr lang="ru-RU" sz="1800" b="1" dirty="0" smtClean="0">
                          <a:latin typeface="Calibri"/>
                          <a:ea typeface="Times New Roman"/>
                          <a:cs typeface="Times New Roman"/>
                        </a:rPr>
                        <a:t>работа</a:t>
                      </a: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Times New Roman"/>
                          <a:cs typeface="Times New Roman"/>
                        </a:rPr>
                        <a:t>++++++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Calibri"/>
                          <a:ea typeface="Times New Roman"/>
                          <a:cs typeface="Times New Roman"/>
                        </a:rPr>
                        <a:t>++++++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Calibri"/>
                          <a:ea typeface="Times New Roman"/>
                          <a:cs typeface="Times New Roman"/>
                        </a:rPr>
                        <a:t>++++++	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Calibri"/>
                          <a:ea typeface="Times New Roman"/>
                          <a:cs typeface="Times New Roman"/>
                        </a:rPr>
                        <a:t>++++++</a:t>
                      </a: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14282" y="571480"/>
            <a:ext cx="8443914" cy="1922148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/>
              <a:t>ФГОС</a:t>
            </a:r>
          </a:p>
          <a:p>
            <a:pPr algn="ctr">
              <a:buNone/>
            </a:pPr>
            <a:r>
              <a:rPr lang="ru-RU" b="1" dirty="0" smtClean="0"/>
              <a:t>Методологическая основа</a:t>
            </a:r>
          </a:p>
          <a:p>
            <a:pPr algn="ctr">
              <a:buNone/>
            </a:pPr>
            <a:r>
              <a:rPr lang="ru-RU" b="1" dirty="0" smtClean="0"/>
              <a:t>Системно-деятельностный подход</a:t>
            </a:r>
          </a:p>
          <a:p>
            <a:pPr algn="ctr">
              <a:buNone/>
            </a:pPr>
            <a:r>
              <a:rPr lang="ru-RU" b="1" dirty="0" smtClean="0"/>
              <a:t>Теория </a:t>
            </a:r>
            <a:r>
              <a:rPr lang="ru-RU" b="1" dirty="0" err="1" smtClean="0"/>
              <a:t>деятельностного</a:t>
            </a:r>
            <a:r>
              <a:rPr lang="ru-RU" b="1" dirty="0" smtClean="0"/>
              <a:t> метода</a:t>
            </a:r>
            <a:endParaRPr lang="ru-RU" b="1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071670" y="2500306"/>
            <a:ext cx="4917541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571472" y="857233"/>
            <a:ext cx="7929618" cy="5467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42844" y="214290"/>
            <a:ext cx="7143800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857752" y="3929066"/>
            <a:ext cx="3857652" cy="2817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0" y="285728"/>
            <a:ext cx="4500562" cy="5000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429124" y="2071679"/>
            <a:ext cx="4714876" cy="4786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0" y="0"/>
            <a:ext cx="4429124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214810" y="2214555"/>
            <a:ext cx="4929190" cy="4429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0" y="214290"/>
            <a:ext cx="4500562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500562" y="2143117"/>
            <a:ext cx="4643438" cy="4714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785786" y="428604"/>
            <a:ext cx="7500990" cy="5895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500034" y="428604"/>
            <a:ext cx="7715304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285860"/>
            <a:ext cx="8229600" cy="653210"/>
          </a:xfrm>
        </p:spPr>
        <p:txBody>
          <a:bodyPr>
            <a:normAutofit fontScale="90000"/>
          </a:bodyPr>
          <a:lstStyle/>
          <a:p>
            <a:r>
              <a:rPr lang="ru-RU" sz="2200" b="1" u="sng" dirty="0" smtClean="0"/>
              <a:t>Слово </a:t>
            </a:r>
            <a:r>
              <a:rPr lang="ru-RU" sz="2200" b="1" i="1" u="sng" dirty="0" smtClean="0"/>
              <a:t>«метод»</a:t>
            </a:r>
            <a:r>
              <a:rPr lang="ru-RU" sz="2200" dirty="0" smtClean="0"/>
              <a:t> греческого происхождения, означает исследование, способ. Философия рассматривает метод как способ достижения целей, определенным образом упорядоченную деятель­ность.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357298"/>
            <a:ext cx="8715436" cy="535785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000" dirty="0" smtClean="0"/>
              <a:t>Предложим </a:t>
            </a:r>
            <a:r>
              <a:rPr lang="ru-RU" sz="2000" b="1" dirty="0" smtClean="0"/>
              <a:t>ряд определений</a:t>
            </a:r>
            <a:r>
              <a:rPr lang="ru-RU" sz="2000" dirty="0" smtClean="0"/>
              <a:t> для анализа:</a:t>
            </a:r>
          </a:p>
          <a:p>
            <a:r>
              <a:rPr lang="ru-RU" sz="2000" dirty="0" smtClean="0"/>
              <a:t>это </a:t>
            </a:r>
            <a:r>
              <a:rPr lang="ru-RU" sz="2000" b="1" i="1" dirty="0" smtClean="0"/>
              <a:t>способ</a:t>
            </a:r>
            <a:r>
              <a:rPr lang="ru-RU" sz="2000" dirty="0" smtClean="0"/>
              <a:t> обучающей работы учителя и организации учебно-познавательной деятельности учащихся по решению различных</a:t>
            </a:r>
            <a:br>
              <a:rPr lang="ru-RU" sz="2000" dirty="0" smtClean="0"/>
            </a:br>
            <a:r>
              <a:rPr lang="ru-RU" sz="2000" dirty="0" smtClean="0"/>
              <a:t>дидактических   задач,   направленных   на   овладение   изучаемым</a:t>
            </a:r>
            <a:br>
              <a:rPr lang="ru-RU" sz="2000" dirty="0" smtClean="0"/>
            </a:br>
            <a:r>
              <a:rPr lang="ru-RU" sz="2000" dirty="0" smtClean="0"/>
              <a:t>материалом;                                                                                 </a:t>
            </a:r>
            <a:r>
              <a:rPr lang="ru-RU" sz="1500" b="1" dirty="0" smtClean="0"/>
              <a:t>(И.Ф. Харламов)</a:t>
            </a:r>
          </a:p>
          <a:p>
            <a:r>
              <a:rPr lang="ru-RU" sz="2000" dirty="0" smtClean="0"/>
              <a:t>это   </a:t>
            </a:r>
            <a:r>
              <a:rPr lang="ru-RU" sz="2000" b="1" i="1" dirty="0" smtClean="0"/>
              <a:t>система</a:t>
            </a:r>
            <a:r>
              <a:rPr lang="ru-RU" sz="2000" dirty="0" smtClean="0"/>
              <a:t>   регулятивных   принципов   и   правил   организации</a:t>
            </a:r>
            <a:br>
              <a:rPr lang="ru-RU" sz="2000" dirty="0" smtClean="0"/>
            </a:br>
            <a:r>
              <a:rPr lang="ru-RU" sz="2000" dirty="0" smtClean="0"/>
              <a:t>педагогически    целесообразного    взаимодействия    педагога    и учащегося, применяемого для определенного круга задач обучения, развития и воспитания;                                       </a:t>
            </a:r>
            <a:r>
              <a:rPr lang="ru-RU" sz="1500" b="1" dirty="0" smtClean="0"/>
              <a:t>(О.С. Гребенюк)</a:t>
            </a:r>
          </a:p>
          <a:p>
            <a:r>
              <a:rPr lang="ru-RU" sz="2000" dirty="0" smtClean="0"/>
              <a:t>это апробированная и систематически функционирующая </a:t>
            </a:r>
            <a:r>
              <a:rPr lang="ru-RU" sz="2000" b="1" i="1" dirty="0" smtClean="0"/>
              <a:t>структура</a:t>
            </a:r>
            <a:r>
              <a:rPr lang="ru-RU" sz="2000" dirty="0" smtClean="0"/>
              <a:t> деятельности учителей и учащихся, сознательно реализуемая с целью осуществления запрограммированных изменений в личности;</a:t>
            </a:r>
            <a:br>
              <a:rPr lang="ru-RU" sz="2000" dirty="0" smtClean="0"/>
            </a:br>
            <a:r>
              <a:rPr lang="ru-RU" sz="2000" dirty="0" smtClean="0"/>
              <a:t>                                                                                                       </a:t>
            </a:r>
            <a:r>
              <a:rPr lang="ru-RU" sz="1500" b="1" dirty="0" smtClean="0"/>
              <a:t>(В. </a:t>
            </a:r>
            <a:r>
              <a:rPr lang="ru-RU" sz="1500" b="1" dirty="0" err="1" smtClean="0"/>
              <a:t>Оконь</a:t>
            </a:r>
            <a:r>
              <a:rPr lang="ru-RU" sz="1500" b="1" dirty="0" smtClean="0"/>
              <a:t>)</a:t>
            </a:r>
          </a:p>
          <a:p>
            <a:r>
              <a:rPr lang="ru-RU" sz="2000" dirty="0" smtClean="0"/>
              <a:t>это </a:t>
            </a:r>
            <a:r>
              <a:rPr lang="ru-RU" sz="2000" b="1" dirty="0" smtClean="0"/>
              <a:t>способ</a:t>
            </a:r>
            <a:r>
              <a:rPr lang="ru-RU" sz="2000" dirty="0" smtClean="0"/>
              <a:t> достижения цели обучения, представляющий собой систему последовательных и упорядоченных действий учителя, организующего с помощью определенных средств практическую и познавательную деятельность учащихся по усвоению  социального опыта.                                                                     </a:t>
            </a:r>
            <a:r>
              <a:rPr lang="ru-RU" sz="1500" b="1" dirty="0" smtClean="0"/>
              <a:t>(И.Я. </a:t>
            </a:r>
            <a:r>
              <a:rPr lang="ru-RU" sz="1500" b="1" dirty="0" err="1" smtClean="0"/>
              <a:t>Лернер</a:t>
            </a:r>
            <a:r>
              <a:rPr lang="ru-RU" sz="1500" b="1" dirty="0" smtClean="0"/>
              <a:t>)</a:t>
            </a:r>
          </a:p>
          <a:p>
            <a:pPr>
              <a:spcBef>
                <a:spcPts val="0"/>
              </a:spcBef>
              <a:buNone/>
            </a:pPr>
            <a:endParaRPr lang="ru-RU" sz="20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/>
              <a:t>Пассивный метод обучения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8195" name="Текст 3"/>
          <p:cNvSpPr>
            <a:spLocks noGrp="1"/>
          </p:cNvSpPr>
          <p:nvPr>
            <p:ph type="body" idx="2"/>
          </p:nvPr>
        </p:nvSpPr>
        <p:spPr>
          <a:xfrm>
            <a:off x="457200" y="1357313"/>
            <a:ext cx="5897563" cy="742950"/>
          </a:xfrm>
        </p:spPr>
        <p:txBody>
          <a:bodyPr>
            <a:no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800" dirty="0" smtClean="0"/>
              <a:t>Это форма взаимодействия учащихся и учителя, в которой учитель является основным действующим лицом и управляющим ходом урока.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ru-RU" sz="1800" dirty="0" smtClean="0"/>
          </a:p>
          <a:p>
            <a:pPr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800" dirty="0" smtClean="0"/>
              <a:t>Связь учителя осуществляется посредством опросов, самостоятельных, контрольных работ, тестов и т. д.</a:t>
            </a:r>
          </a:p>
        </p:txBody>
      </p:sp>
      <p:pic>
        <p:nvPicPr>
          <p:cNvPr id="8196" name="Содержимое 4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0" y="4286250"/>
            <a:ext cx="3200400" cy="2085975"/>
          </a:xfr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/>
              <a:t>А</a:t>
            </a:r>
            <a:r>
              <a:rPr lang="ru-RU" b="1" dirty="0" smtClean="0"/>
              <a:t>ктивный </a:t>
            </a:r>
            <a:r>
              <a:rPr lang="ru-RU" b="1" dirty="0"/>
              <a:t>метод обучения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9219" name="Текст 3"/>
          <p:cNvSpPr>
            <a:spLocks noGrp="1"/>
          </p:cNvSpPr>
          <p:nvPr>
            <p:ph type="body" idx="2"/>
          </p:nvPr>
        </p:nvSpPr>
        <p:spPr>
          <a:xfrm>
            <a:off x="457200" y="1497013"/>
            <a:ext cx="5897563" cy="1146175"/>
          </a:xfrm>
        </p:spPr>
        <p:txBody>
          <a:bodyPr>
            <a:no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800" dirty="0" smtClean="0"/>
              <a:t>Это форма взаимодействия учащихся и учителя, при которой учитель и учащиеся взаимодействуют друг с другом в ходе урока и учащиеся здесь не пассивные слушатели, а активные участники урока.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ru-RU" sz="1800" dirty="0" smtClean="0"/>
          </a:p>
          <a:p>
            <a:pPr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800" dirty="0" smtClean="0"/>
              <a:t>Активные методы обучения больше предполагают демократический стиль руководства.</a:t>
            </a:r>
          </a:p>
        </p:txBody>
      </p:sp>
      <p:pic>
        <p:nvPicPr>
          <p:cNvPr id="9220" name="Рисунок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4214813"/>
            <a:ext cx="3209925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714348" y="4643446"/>
            <a:ext cx="3671887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63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/>
              <a:t>Методы программированного обучения</a:t>
            </a: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1571604" y="5357826"/>
            <a:ext cx="2808288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63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/>
              <a:t>Методы проблемного обучения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/>
              <a:t>И</a:t>
            </a:r>
            <a:r>
              <a:rPr lang="ru-RU" b="1" dirty="0" smtClean="0"/>
              <a:t>нтерактивный </a:t>
            </a:r>
            <a:r>
              <a:rPr lang="ru-RU" b="1" dirty="0"/>
              <a:t>метод обучения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10243" name="Текст 3"/>
          <p:cNvSpPr>
            <a:spLocks noGrp="1"/>
          </p:cNvSpPr>
          <p:nvPr>
            <p:ph type="body" idx="2"/>
          </p:nvPr>
        </p:nvSpPr>
        <p:spPr>
          <a:xfrm>
            <a:off x="357188" y="1285875"/>
            <a:ext cx="5897562" cy="3286125"/>
          </a:xfrm>
        </p:spPr>
        <p:txBody>
          <a:bodyPr/>
          <a:lstStyle/>
          <a:p>
            <a:pPr eaLnBrk="1" hangingPunct="1">
              <a:spcBef>
                <a:spcPct val="0"/>
              </a:spcBef>
              <a:spcAft>
                <a:spcPct val="0"/>
              </a:spcAft>
            </a:pPr>
            <a:r>
              <a:rPr lang="ru-RU" sz="1600" b="1" i="1" smtClean="0"/>
              <a:t>Интерактивный</a:t>
            </a:r>
            <a:r>
              <a:rPr lang="ru-RU" sz="1600" smtClean="0"/>
              <a:t> («Inter» - это взаимный, «act» - действовать) – означает взаимодействовать, находиться в режиме беседы, диалога с кем-либо. </a:t>
            </a:r>
          </a:p>
          <a:p>
            <a:pPr eaLnBrk="1" hangingPunct="1">
              <a:spcBef>
                <a:spcPct val="0"/>
              </a:spcBef>
              <a:spcAft>
                <a:spcPct val="0"/>
              </a:spcAft>
            </a:pPr>
            <a:endParaRPr lang="ru-RU" sz="1600" smtClean="0"/>
          </a:p>
          <a:p>
            <a:pPr eaLnBrk="1" hangingPunct="1">
              <a:spcBef>
                <a:spcPct val="0"/>
              </a:spcBef>
              <a:spcAft>
                <a:spcPct val="0"/>
              </a:spcAft>
            </a:pPr>
            <a:endParaRPr lang="ru-RU" sz="1600" smtClean="0"/>
          </a:p>
          <a:p>
            <a:pPr eaLnBrk="1" hangingPunct="1">
              <a:spcBef>
                <a:spcPct val="0"/>
              </a:spcBef>
              <a:spcAft>
                <a:spcPct val="0"/>
              </a:spcAft>
            </a:pPr>
            <a:r>
              <a:rPr lang="ru-RU" sz="1600" smtClean="0"/>
              <a:t>Интерактивные ориентированы на более широкое взаимодействие учеников не только с учителем, но и друг с другом и на доминирование активности учащихся в процессе обучения. Место учителя в интерактивных уроках сводится к направлению деятельности учащихся на достижение целей урока. Учитель также разрабатывает план урока (обычно, это интерактивные упражнения и задания, в ходе выполнения которых ученик изучает материал).</a:t>
            </a:r>
          </a:p>
          <a:p>
            <a:pPr eaLnBrk="1" hangingPunct="1">
              <a:spcBef>
                <a:spcPct val="0"/>
              </a:spcBef>
              <a:spcAft>
                <a:spcPct val="0"/>
              </a:spcAft>
            </a:pPr>
            <a:endParaRPr lang="ru-RU" smtClean="0"/>
          </a:p>
        </p:txBody>
      </p:sp>
      <p:pic>
        <p:nvPicPr>
          <p:cNvPr id="10244" name="Рисунок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5" y="4429125"/>
            <a:ext cx="3200400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589504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i="1" dirty="0" smtClean="0">
                <a:solidFill>
                  <a:schemeClr val="tx2">
                    <a:lumMod val="75000"/>
                  </a:schemeClr>
                </a:solidFill>
              </a:rPr>
              <a:t>Интерактивное обучение </a:t>
            </a:r>
            <a:r>
              <a:rPr lang="ru-RU" sz="2000" b="0" dirty="0" smtClean="0">
                <a:solidFill>
                  <a:schemeClr val="tx2">
                    <a:lumMod val="75000"/>
                  </a:schemeClr>
                </a:solidFill>
              </a:rPr>
              <a:t>– это обучение, погруженное в общение, оно сохраняет конечную цель и основное содержание предмета, но видоизменяет формы и приемы ведения урока.</a:t>
            </a:r>
            <a:br>
              <a:rPr lang="ru-RU" sz="2000" b="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b="0" dirty="0" smtClean="0">
                <a:solidFill>
                  <a:schemeClr val="tx2">
                    <a:lumMod val="75000"/>
                  </a:schemeClr>
                </a:solidFill>
              </a:rPr>
              <a:t> </a:t>
            </a:r>
            <a:br>
              <a:rPr lang="ru-RU" sz="2000" b="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i="1" dirty="0" smtClean="0">
                <a:solidFill>
                  <a:schemeClr val="tx2">
                    <a:lumMod val="75000"/>
                  </a:schemeClr>
                </a:solidFill>
              </a:rPr>
              <a:t>Интерактивный метод обучения</a:t>
            </a:r>
            <a:r>
              <a:rPr lang="ru-RU" sz="2000" b="0" dirty="0" smtClean="0">
                <a:solidFill>
                  <a:schemeClr val="tx2">
                    <a:lumMod val="75000"/>
                  </a:schemeClr>
                </a:solidFill>
              </a:rPr>
              <a:t> решает одновременно три основные задачи:</a:t>
            </a:r>
            <a:br>
              <a:rPr lang="ru-RU" sz="2000" b="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b="0" dirty="0" smtClean="0">
                <a:solidFill>
                  <a:schemeClr val="tx2">
                    <a:lumMod val="75000"/>
                  </a:schemeClr>
                </a:solidFill>
              </a:rPr>
              <a:t>- познавательную;</a:t>
            </a:r>
            <a:br>
              <a:rPr lang="ru-RU" sz="2000" b="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b="0" dirty="0" smtClean="0">
                <a:solidFill>
                  <a:schemeClr val="tx2">
                    <a:lumMod val="75000"/>
                  </a:schemeClr>
                </a:solidFill>
              </a:rPr>
              <a:t>- коммуникативно-развивающую;</a:t>
            </a:r>
            <a:br>
              <a:rPr lang="ru-RU" sz="2000" b="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b="0" dirty="0" smtClean="0">
                <a:solidFill>
                  <a:schemeClr val="tx2">
                    <a:lumMod val="75000"/>
                  </a:schemeClr>
                </a:solidFill>
              </a:rPr>
              <a:t>- социально-ориентационную.</a:t>
            </a:r>
            <a:br>
              <a:rPr lang="ru-RU" sz="2000" b="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b="0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000" b="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600" b="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000" i="1" dirty="0" smtClean="0">
                <a:solidFill>
                  <a:schemeClr val="tx2">
                    <a:lumMod val="75000"/>
                  </a:schemeClr>
                </a:solidFill>
              </a:rPr>
              <a:t>Интерактивный метод обучения</a:t>
            </a:r>
            <a:r>
              <a:rPr lang="ru-RU" sz="1600" b="0" dirty="0" smtClean="0">
                <a:solidFill>
                  <a:schemeClr val="tx2">
                    <a:lumMod val="75000"/>
                  </a:schemeClr>
                </a:solidFill>
              </a:rPr>
              <a:t> позволяет:</a:t>
            </a:r>
            <a:br>
              <a:rPr lang="ru-RU" sz="1600" b="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600" b="0" dirty="0" smtClean="0">
                <a:solidFill>
                  <a:schemeClr val="tx2">
                    <a:lumMod val="75000"/>
                  </a:schemeClr>
                </a:solidFill>
              </a:rPr>
              <a:t>- реализовать субъект - субъектный подход в организации учебной деятельности;</a:t>
            </a:r>
            <a:br>
              <a:rPr lang="ru-RU" sz="1600" b="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600" b="0" dirty="0" smtClean="0">
                <a:solidFill>
                  <a:schemeClr val="tx2">
                    <a:lumMod val="75000"/>
                  </a:schemeClr>
                </a:solidFill>
              </a:rPr>
              <a:t>- формировать активно-познавательную и мыслительную деятельность учащихся; </a:t>
            </a:r>
            <a:br>
              <a:rPr lang="ru-RU" sz="1600" b="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600" b="0" dirty="0" smtClean="0">
                <a:solidFill>
                  <a:schemeClr val="tx2">
                    <a:lumMod val="75000"/>
                  </a:schemeClr>
                </a:solidFill>
              </a:rPr>
              <a:t>- усилить мотивацию к изучению предмета;</a:t>
            </a:r>
            <a:br>
              <a:rPr lang="ru-RU" sz="1600" b="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600" b="0" dirty="0" smtClean="0">
                <a:solidFill>
                  <a:schemeClr val="tx2">
                    <a:lumMod val="75000"/>
                  </a:schemeClr>
                </a:solidFill>
              </a:rPr>
              <a:t>- создать благоприятную атмосферу на уроке;</a:t>
            </a:r>
            <a:br>
              <a:rPr lang="ru-RU" sz="1600" b="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600" b="0" dirty="0" smtClean="0">
                <a:solidFill>
                  <a:schemeClr val="tx2">
                    <a:lumMod val="75000"/>
                  </a:schemeClr>
                </a:solidFill>
              </a:rPr>
              <a:t>- исключить монологическое преподнесение учебного материала и дублирование информации, которая может быть получена из доступных источников;</a:t>
            </a:r>
            <a:br>
              <a:rPr lang="ru-RU" sz="1600" b="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600" b="0" dirty="0" smtClean="0">
                <a:solidFill>
                  <a:schemeClr val="tx2">
                    <a:lumMod val="75000"/>
                  </a:schemeClr>
                </a:solidFill>
              </a:rPr>
              <a:t>- самопроизвольно запоминать специальные термины и сведения; </a:t>
            </a:r>
            <a:br>
              <a:rPr lang="ru-RU" sz="1600" b="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600" b="0" dirty="0" smtClean="0">
                <a:solidFill>
                  <a:schemeClr val="tx2">
                    <a:lumMod val="75000"/>
                  </a:schemeClr>
                </a:solidFill>
              </a:rPr>
              <a:t>- отрабатывать в различных формах коммуникативные компетенции учащихся.</a:t>
            </a:r>
            <a:endParaRPr lang="ru-RU" sz="2000" b="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93" name="Oval 9"/>
          <p:cNvSpPr>
            <a:spLocks noChangeArrowheads="1"/>
          </p:cNvSpPr>
          <p:nvPr/>
        </p:nvSpPr>
        <p:spPr bwMode="auto">
          <a:xfrm>
            <a:off x="2643174" y="1142984"/>
            <a:ext cx="3671888" cy="1223962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994" name="Text Box 10"/>
          <p:cNvSpPr txBox="1">
            <a:spLocks noChangeArrowheads="1"/>
          </p:cNvSpPr>
          <p:nvPr/>
        </p:nvSpPr>
        <p:spPr bwMode="auto">
          <a:xfrm>
            <a:off x="3000364" y="1142984"/>
            <a:ext cx="316865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/>
              <a:t>Методы интерактивного обучения</a:t>
            </a:r>
          </a:p>
        </p:txBody>
      </p:sp>
      <p:sp>
        <p:nvSpPr>
          <p:cNvPr id="41995" name="Oval 11"/>
          <p:cNvSpPr>
            <a:spLocks noChangeArrowheads="1"/>
          </p:cNvSpPr>
          <p:nvPr/>
        </p:nvSpPr>
        <p:spPr bwMode="auto">
          <a:xfrm>
            <a:off x="2786050" y="4500570"/>
            <a:ext cx="3744912" cy="935038"/>
          </a:xfrm>
          <a:prstGeom prst="ellipse">
            <a:avLst/>
          </a:prstGeom>
          <a:solidFill>
            <a:srgbClr val="F6FDB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996" name="Oval 12"/>
          <p:cNvSpPr>
            <a:spLocks noChangeArrowheads="1"/>
          </p:cNvSpPr>
          <p:nvPr/>
        </p:nvSpPr>
        <p:spPr bwMode="auto">
          <a:xfrm>
            <a:off x="6000760" y="2500306"/>
            <a:ext cx="2881313" cy="863600"/>
          </a:xfrm>
          <a:prstGeom prst="ellipse">
            <a:avLst/>
          </a:prstGeom>
          <a:solidFill>
            <a:srgbClr val="F6FDB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997" name="Oval 13"/>
          <p:cNvSpPr>
            <a:spLocks noChangeArrowheads="1"/>
          </p:cNvSpPr>
          <p:nvPr/>
        </p:nvSpPr>
        <p:spPr bwMode="auto">
          <a:xfrm>
            <a:off x="5286380" y="3429000"/>
            <a:ext cx="2881313" cy="863600"/>
          </a:xfrm>
          <a:prstGeom prst="ellipse">
            <a:avLst/>
          </a:prstGeom>
          <a:solidFill>
            <a:srgbClr val="F6FDB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998" name="Oval 14"/>
          <p:cNvSpPr>
            <a:spLocks noChangeArrowheads="1"/>
          </p:cNvSpPr>
          <p:nvPr/>
        </p:nvSpPr>
        <p:spPr bwMode="auto">
          <a:xfrm>
            <a:off x="1071538" y="3643314"/>
            <a:ext cx="2881312" cy="863600"/>
          </a:xfrm>
          <a:prstGeom prst="ellipse">
            <a:avLst/>
          </a:prstGeom>
          <a:solidFill>
            <a:srgbClr val="F6FDB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999" name="Oval 15"/>
          <p:cNvSpPr>
            <a:spLocks noChangeArrowheads="1"/>
          </p:cNvSpPr>
          <p:nvPr/>
        </p:nvSpPr>
        <p:spPr bwMode="auto">
          <a:xfrm>
            <a:off x="142844" y="2571744"/>
            <a:ext cx="2881313" cy="863600"/>
          </a:xfrm>
          <a:prstGeom prst="ellipse">
            <a:avLst/>
          </a:prstGeom>
          <a:solidFill>
            <a:srgbClr val="F6FDB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2000" name="Text Box 16"/>
          <p:cNvSpPr txBox="1">
            <a:spLocks noChangeArrowheads="1"/>
          </p:cNvSpPr>
          <p:nvPr/>
        </p:nvSpPr>
        <p:spPr bwMode="auto">
          <a:xfrm>
            <a:off x="428596" y="2857496"/>
            <a:ext cx="23034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/>
              <a:t>Дискуссия</a:t>
            </a:r>
          </a:p>
        </p:txBody>
      </p:sp>
      <p:sp>
        <p:nvSpPr>
          <p:cNvPr id="42001" name="Text Box 17"/>
          <p:cNvSpPr txBox="1">
            <a:spLocks noChangeArrowheads="1"/>
          </p:cNvSpPr>
          <p:nvPr/>
        </p:nvSpPr>
        <p:spPr bwMode="auto">
          <a:xfrm>
            <a:off x="1357290" y="3857628"/>
            <a:ext cx="2447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/>
              <a:t>Игра</a:t>
            </a:r>
          </a:p>
        </p:txBody>
      </p:sp>
      <p:sp>
        <p:nvSpPr>
          <p:cNvPr id="42002" name="Text Box 18"/>
          <p:cNvSpPr txBox="1">
            <a:spLocks noChangeArrowheads="1"/>
          </p:cNvSpPr>
          <p:nvPr/>
        </p:nvSpPr>
        <p:spPr bwMode="auto">
          <a:xfrm>
            <a:off x="2928926" y="4572008"/>
            <a:ext cx="352901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/>
              <a:t>Анализ конкретных ситуаций</a:t>
            </a:r>
          </a:p>
        </p:txBody>
      </p:sp>
      <p:sp>
        <p:nvSpPr>
          <p:cNvPr id="42003" name="Text Box 19"/>
          <p:cNvSpPr txBox="1">
            <a:spLocks noChangeArrowheads="1"/>
          </p:cNvSpPr>
          <p:nvPr/>
        </p:nvSpPr>
        <p:spPr bwMode="auto">
          <a:xfrm>
            <a:off x="5572132" y="3643314"/>
            <a:ext cx="2232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/>
              <a:t>Тренинг</a:t>
            </a:r>
          </a:p>
        </p:txBody>
      </p:sp>
      <p:sp>
        <p:nvSpPr>
          <p:cNvPr id="42004" name="Text Box 20"/>
          <p:cNvSpPr txBox="1">
            <a:spLocks noChangeArrowheads="1"/>
          </p:cNvSpPr>
          <p:nvPr/>
        </p:nvSpPr>
        <p:spPr bwMode="auto">
          <a:xfrm>
            <a:off x="6143636" y="2500306"/>
            <a:ext cx="259238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/>
              <a:t>Метод проектов</a:t>
            </a:r>
          </a:p>
        </p:txBody>
      </p:sp>
      <p:sp>
        <p:nvSpPr>
          <p:cNvPr id="42010" name="Line 26"/>
          <p:cNvSpPr>
            <a:spLocks noChangeShapeType="1"/>
          </p:cNvSpPr>
          <p:nvPr/>
        </p:nvSpPr>
        <p:spPr bwMode="auto">
          <a:xfrm flipH="1">
            <a:off x="2428860" y="2357430"/>
            <a:ext cx="792162" cy="2889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2011" name="Line 27"/>
          <p:cNvSpPr>
            <a:spLocks noChangeShapeType="1"/>
          </p:cNvSpPr>
          <p:nvPr/>
        </p:nvSpPr>
        <p:spPr bwMode="auto">
          <a:xfrm>
            <a:off x="4500562" y="2428868"/>
            <a:ext cx="0" cy="18732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2012" name="Line 28"/>
          <p:cNvSpPr>
            <a:spLocks noChangeShapeType="1"/>
          </p:cNvSpPr>
          <p:nvPr/>
        </p:nvSpPr>
        <p:spPr bwMode="auto">
          <a:xfrm flipH="1">
            <a:off x="3500430" y="2428868"/>
            <a:ext cx="503237" cy="10795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2013" name="Line 29"/>
          <p:cNvSpPr>
            <a:spLocks noChangeShapeType="1"/>
          </p:cNvSpPr>
          <p:nvPr/>
        </p:nvSpPr>
        <p:spPr bwMode="auto">
          <a:xfrm>
            <a:off x="5857884" y="2285992"/>
            <a:ext cx="719138" cy="2889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2014" name="Line 30"/>
          <p:cNvSpPr>
            <a:spLocks noChangeShapeType="1"/>
          </p:cNvSpPr>
          <p:nvPr/>
        </p:nvSpPr>
        <p:spPr bwMode="auto">
          <a:xfrm>
            <a:off x="5072066" y="2500306"/>
            <a:ext cx="431800" cy="9366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1143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Виды интерактивного обучения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1075" cy="4525963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lnSpc>
                <a:spcPct val="80000"/>
              </a:lnSpc>
              <a:defRPr/>
            </a:pPr>
            <a:endParaRPr lang="ru-RU" sz="1400" dirty="0" smtClean="0"/>
          </a:p>
          <a:p>
            <a:pPr eaLnBrk="1" hangingPunct="1">
              <a:lnSpc>
                <a:spcPct val="120000"/>
              </a:lnSpc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1400" dirty="0" smtClean="0"/>
              <a:t> 1</a:t>
            </a:r>
            <a:r>
              <a:rPr lang="ru-RU" sz="1600" dirty="0" smtClean="0"/>
              <a:t>. Творческие задания</a:t>
            </a:r>
          </a:p>
          <a:p>
            <a:pPr eaLnBrk="1" hangingPunct="1">
              <a:lnSpc>
                <a:spcPct val="120000"/>
              </a:lnSpc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1600" dirty="0" smtClean="0"/>
              <a:t> 2. Работа в малых группах.</a:t>
            </a:r>
          </a:p>
          <a:p>
            <a:pPr eaLnBrk="1" hangingPunct="1">
              <a:lnSpc>
                <a:spcPct val="120000"/>
              </a:lnSpc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1600" dirty="0" smtClean="0"/>
              <a:t> 3. Обучающие игры.</a:t>
            </a:r>
          </a:p>
          <a:p>
            <a:pPr eaLnBrk="1" hangingPunct="1">
              <a:lnSpc>
                <a:spcPct val="120000"/>
              </a:lnSpc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1600" dirty="0" smtClean="0"/>
              <a:t>     3.1. Ролевые.</a:t>
            </a:r>
            <a:br>
              <a:rPr lang="ru-RU" sz="1600" dirty="0" smtClean="0"/>
            </a:br>
            <a:r>
              <a:rPr lang="ru-RU" sz="1600" dirty="0" smtClean="0"/>
              <a:t>3.2. Деловые.</a:t>
            </a:r>
            <a:br>
              <a:rPr lang="ru-RU" sz="1600" dirty="0" smtClean="0"/>
            </a:br>
            <a:r>
              <a:rPr lang="ru-RU" sz="1600" dirty="0" smtClean="0"/>
              <a:t>3.3. Образовательные.</a:t>
            </a:r>
          </a:p>
          <a:p>
            <a:pPr eaLnBrk="1" hangingPunct="1">
              <a:lnSpc>
                <a:spcPct val="120000"/>
              </a:lnSpc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1600" dirty="0" smtClean="0"/>
              <a:t>4. Использование общественных ресурсов.</a:t>
            </a:r>
          </a:p>
          <a:p>
            <a:pPr eaLnBrk="1" hangingPunct="1">
              <a:lnSpc>
                <a:spcPct val="120000"/>
              </a:lnSpc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1600" dirty="0" smtClean="0">
                <a:latin typeface="Arial" charset="0"/>
              </a:rPr>
              <a:t>     </a:t>
            </a:r>
            <a:r>
              <a:rPr lang="ru-RU" sz="1600" dirty="0" smtClean="0"/>
              <a:t>4.1. Приглашение специалиста.</a:t>
            </a:r>
          </a:p>
          <a:p>
            <a:pPr eaLnBrk="1" hangingPunct="1">
              <a:lnSpc>
                <a:spcPct val="120000"/>
              </a:lnSpc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1600" dirty="0" smtClean="0">
                <a:latin typeface="Arial" charset="0"/>
              </a:rPr>
              <a:t>     </a:t>
            </a:r>
            <a:r>
              <a:rPr lang="ru-RU" sz="1600" dirty="0" smtClean="0"/>
              <a:t>4.2. Экскурсии.</a:t>
            </a:r>
          </a:p>
          <a:p>
            <a:pPr eaLnBrk="1" hangingPunct="1">
              <a:lnSpc>
                <a:spcPct val="120000"/>
              </a:lnSpc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1600" dirty="0" smtClean="0"/>
              <a:t> 5. Социальные проекты.</a:t>
            </a:r>
          </a:p>
          <a:p>
            <a:pPr eaLnBrk="1" hangingPunct="1">
              <a:lnSpc>
                <a:spcPct val="120000"/>
              </a:lnSpc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1600" dirty="0" smtClean="0"/>
              <a:t> </a:t>
            </a:r>
            <a:r>
              <a:rPr lang="ru-RU" sz="1600" dirty="0" smtClean="0">
                <a:latin typeface="Arial" charset="0"/>
              </a:rPr>
              <a:t>    </a:t>
            </a:r>
            <a:r>
              <a:rPr lang="ru-RU" sz="1600" dirty="0" smtClean="0"/>
              <a:t>5.1. Соревнования.</a:t>
            </a:r>
          </a:p>
          <a:p>
            <a:pPr eaLnBrk="1" hangingPunct="1">
              <a:lnSpc>
                <a:spcPct val="120000"/>
              </a:lnSpc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1600" dirty="0" smtClean="0"/>
              <a:t> 6. Разминки (различного рода).</a:t>
            </a:r>
          </a:p>
          <a:p>
            <a:pPr eaLnBrk="1" hangingPunct="1">
              <a:lnSpc>
                <a:spcPct val="120000"/>
              </a:lnSpc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1600" dirty="0" smtClean="0"/>
              <a:t>7. Изучение и закрепление нового информационного материала.</a:t>
            </a:r>
          </a:p>
          <a:p>
            <a:pPr eaLnBrk="1" hangingPunct="1">
              <a:lnSpc>
                <a:spcPct val="120000"/>
              </a:lnSpc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1600" dirty="0" smtClean="0">
                <a:latin typeface="Arial" charset="0"/>
              </a:rPr>
              <a:t>    </a:t>
            </a:r>
            <a:r>
              <a:rPr lang="ru-RU" sz="1600" dirty="0" smtClean="0"/>
              <a:t>7.1. Интерактивная лекция.</a:t>
            </a:r>
          </a:p>
          <a:p>
            <a:pPr eaLnBrk="1" hangingPunct="1">
              <a:lnSpc>
                <a:spcPct val="120000"/>
              </a:lnSpc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1600" dirty="0" smtClean="0">
                <a:latin typeface="Arial" charset="0"/>
              </a:rPr>
              <a:t>    </a:t>
            </a:r>
            <a:r>
              <a:rPr lang="ru-RU" sz="1600" dirty="0" smtClean="0"/>
              <a:t>7.2. Ученик в роли учителя.</a:t>
            </a:r>
          </a:p>
          <a:p>
            <a:pPr eaLnBrk="1" hangingPunct="1">
              <a:lnSpc>
                <a:spcPct val="120000"/>
              </a:lnSpc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1600" dirty="0" smtClean="0">
                <a:latin typeface="Arial" charset="0"/>
              </a:rPr>
              <a:t>    </a:t>
            </a:r>
            <a:r>
              <a:rPr lang="ru-RU" sz="1600" dirty="0" smtClean="0"/>
              <a:t>7.3. Работа с наглядным пособием.</a:t>
            </a:r>
          </a:p>
          <a:p>
            <a:pPr eaLnBrk="1" hangingPunct="1">
              <a:lnSpc>
                <a:spcPct val="120000"/>
              </a:lnSpc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1600" dirty="0" smtClean="0">
                <a:latin typeface="Arial" charset="0"/>
              </a:rPr>
              <a:t>    </a:t>
            </a:r>
            <a:r>
              <a:rPr lang="ru-RU" sz="1600" dirty="0" smtClean="0"/>
              <a:t>7.4. Каждый учит каждого. 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300" y="1857375"/>
            <a:ext cx="3521075" cy="4500563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lnSpc>
                <a:spcPct val="120000"/>
              </a:lnSpc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1400" dirty="0" smtClean="0"/>
              <a:t>8. </a:t>
            </a:r>
            <a:r>
              <a:rPr lang="ru-RU" sz="1700" dirty="0" smtClean="0"/>
              <a:t>Работа с документами (а также в ней)</a:t>
            </a:r>
          </a:p>
          <a:p>
            <a:pPr eaLnBrk="1" hangingPunct="1">
              <a:lnSpc>
                <a:spcPct val="120000"/>
              </a:lnSpc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1700" dirty="0" smtClean="0">
                <a:latin typeface="Arial" charset="0"/>
              </a:rPr>
              <a:t>    </a:t>
            </a:r>
            <a:r>
              <a:rPr lang="ru-RU" sz="1700" dirty="0" smtClean="0"/>
              <a:t>8.1. Составление документов.</a:t>
            </a:r>
          </a:p>
          <a:p>
            <a:pPr eaLnBrk="1" hangingPunct="1">
              <a:lnSpc>
                <a:spcPct val="120000"/>
              </a:lnSpc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1700" dirty="0" smtClean="0">
                <a:latin typeface="Arial" charset="0"/>
              </a:rPr>
              <a:t>    </a:t>
            </a:r>
            <a:r>
              <a:rPr lang="ru-RU" sz="1700" dirty="0" smtClean="0"/>
              <a:t>8.2. Письменная работа по обоснованию своей позиции.</a:t>
            </a:r>
          </a:p>
          <a:p>
            <a:pPr eaLnBrk="1" hangingPunct="1">
              <a:lnSpc>
                <a:spcPct val="120000"/>
              </a:lnSpc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1700" dirty="0" smtClean="0"/>
              <a:t>9. Обсуждение сложных и дискуссионных проблем (а также)</a:t>
            </a:r>
          </a:p>
          <a:p>
            <a:pPr eaLnBrk="1" hangingPunct="1">
              <a:lnSpc>
                <a:spcPct val="120000"/>
              </a:lnSpc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1700" dirty="0" smtClean="0">
                <a:latin typeface="Arial" charset="0"/>
              </a:rPr>
              <a:t>    </a:t>
            </a:r>
            <a:r>
              <a:rPr lang="ru-RU" sz="1700" dirty="0" smtClean="0"/>
              <a:t>9.1 Проектный метод.</a:t>
            </a:r>
          </a:p>
          <a:p>
            <a:pPr eaLnBrk="1" hangingPunct="1">
              <a:lnSpc>
                <a:spcPct val="120000"/>
              </a:lnSpc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1700" dirty="0" smtClean="0">
                <a:latin typeface="Arial" charset="0"/>
              </a:rPr>
              <a:t>    </a:t>
            </a:r>
            <a:r>
              <a:rPr lang="ru-RU" sz="1700" dirty="0" smtClean="0"/>
              <a:t>9.2 Шкала мнений.</a:t>
            </a:r>
          </a:p>
          <a:p>
            <a:pPr eaLnBrk="1" hangingPunct="1">
              <a:lnSpc>
                <a:spcPct val="120000"/>
              </a:lnSpc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1700" dirty="0" smtClean="0">
                <a:latin typeface="Arial" charset="0"/>
              </a:rPr>
              <a:t>    </a:t>
            </a:r>
            <a:r>
              <a:rPr lang="ru-RU" sz="1700" dirty="0" smtClean="0"/>
              <a:t>9.3 Дискуссия.</a:t>
            </a:r>
          </a:p>
          <a:p>
            <a:pPr eaLnBrk="1" hangingPunct="1">
              <a:lnSpc>
                <a:spcPct val="120000"/>
              </a:lnSpc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1700" dirty="0" smtClean="0">
                <a:latin typeface="Arial" charset="0"/>
              </a:rPr>
              <a:t>    </a:t>
            </a:r>
            <a:r>
              <a:rPr lang="ru-RU" sz="1700" dirty="0" smtClean="0"/>
              <a:t>9.4 Дебаты.</a:t>
            </a:r>
          </a:p>
          <a:p>
            <a:pPr eaLnBrk="1" hangingPunct="1">
              <a:lnSpc>
                <a:spcPct val="120000"/>
              </a:lnSpc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1700" dirty="0" smtClean="0">
                <a:latin typeface="Arial" charset="0"/>
              </a:rPr>
              <a:t>    </a:t>
            </a:r>
            <a:r>
              <a:rPr lang="ru-RU" sz="1700" dirty="0" smtClean="0"/>
              <a:t>9.5 Симпозиум.</a:t>
            </a:r>
          </a:p>
          <a:p>
            <a:pPr eaLnBrk="1" hangingPunct="1">
              <a:lnSpc>
                <a:spcPct val="120000"/>
              </a:lnSpc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1700" dirty="0" smtClean="0"/>
              <a:t>10. Разрешение проблем (а также)</a:t>
            </a:r>
          </a:p>
          <a:p>
            <a:pPr eaLnBrk="1" hangingPunct="1">
              <a:lnSpc>
                <a:spcPct val="120000"/>
              </a:lnSpc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1700" dirty="0" smtClean="0">
                <a:latin typeface="Arial" charset="0"/>
              </a:rPr>
              <a:t>    </a:t>
            </a:r>
            <a:r>
              <a:rPr lang="ru-RU" sz="1700" dirty="0" smtClean="0"/>
              <a:t>10.1. Мозговой штурм.</a:t>
            </a:r>
          </a:p>
          <a:p>
            <a:pPr eaLnBrk="1" hangingPunct="1">
              <a:lnSpc>
                <a:spcPct val="120000"/>
              </a:lnSpc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1700" dirty="0" smtClean="0">
                <a:latin typeface="Arial" charset="0"/>
              </a:rPr>
              <a:t>    </a:t>
            </a:r>
            <a:r>
              <a:rPr lang="ru-RU" sz="1700" dirty="0" smtClean="0"/>
              <a:t>10.2. Дерево решений.</a:t>
            </a:r>
          </a:p>
          <a:p>
            <a:pPr eaLnBrk="1" hangingPunct="1">
              <a:lnSpc>
                <a:spcPct val="120000"/>
              </a:lnSpc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1700" dirty="0" smtClean="0">
                <a:latin typeface="Arial" charset="0"/>
              </a:rPr>
              <a:t>    </a:t>
            </a:r>
            <a:r>
              <a:rPr lang="ru-RU" sz="1700" dirty="0" smtClean="0"/>
              <a:t>10.3. Переговоры и медиация. 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sz="700" dirty="0" smtClean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r>
              <a:rPr lang="ru-RU" sz="3200" b="1" i="1"/>
              <a:t>Алгоритм проведения дискуссии: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08050"/>
            <a:ext cx="8229600" cy="5041900"/>
          </a:xfrm>
        </p:spPr>
        <p:txBody>
          <a:bodyPr/>
          <a:lstStyle/>
          <a:p>
            <a:pPr marL="457200" indent="-457200" algn="ctr">
              <a:lnSpc>
                <a:spcPct val="90000"/>
              </a:lnSpc>
              <a:buFont typeface="Wingdings" pitchFamily="2" charset="2"/>
              <a:buNone/>
            </a:pPr>
            <a:endParaRPr lang="ru-RU" sz="1000"/>
          </a:p>
          <a:p>
            <a:pPr marL="457200" indent="-457200">
              <a:lnSpc>
                <a:spcPct val="90000"/>
              </a:lnSpc>
              <a:buFont typeface="Wingdings" pitchFamily="2" charset="2"/>
              <a:buAutoNum type="arabicParenR"/>
            </a:pPr>
            <a:r>
              <a:rPr lang="ru-RU" sz="2800"/>
              <a:t>установочное сообщение, определение задач и временных рамок;</a:t>
            </a:r>
          </a:p>
          <a:p>
            <a:pPr marL="457200" indent="-457200">
              <a:lnSpc>
                <a:spcPct val="90000"/>
              </a:lnSpc>
              <a:buFont typeface="Wingdings" pitchFamily="2" charset="2"/>
              <a:buAutoNum type="arabicParenR"/>
            </a:pPr>
            <a:r>
              <a:rPr lang="ru-RU" sz="2800"/>
              <a:t>принятие правил дискуссионной работы;</a:t>
            </a:r>
          </a:p>
          <a:p>
            <a:pPr marL="457200" indent="-457200">
              <a:lnSpc>
                <a:spcPct val="90000"/>
              </a:lnSpc>
              <a:buFont typeface="Wingdings" pitchFamily="2" charset="2"/>
              <a:buAutoNum type="arabicParenR"/>
            </a:pPr>
            <a:r>
              <a:rPr lang="ru-RU" sz="2800"/>
              <a:t>деление на подгруппы и организация работы в подгруппах;</a:t>
            </a:r>
          </a:p>
          <a:p>
            <a:pPr marL="457200" indent="-457200">
              <a:lnSpc>
                <a:spcPct val="90000"/>
              </a:lnSpc>
              <a:buFont typeface="Wingdings" pitchFamily="2" charset="2"/>
              <a:buAutoNum type="arabicParenR"/>
            </a:pPr>
            <a:r>
              <a:rPr lang="ru-RU" sz="2800"/>
              <a:t>пленарное обсуждение (предъявление итогов групповой работы, вопросы на понимание, уточнение, развитие позиций);</a:t>
            </a:r>
          </a:p>
          <a:p>
            <a:pPr marL="457200" indent="-457200">
              <a:lnSpc>
                <a:spcPct val="90000"/>
              </a:lnSpc>
              <a:buFont typeface="Wingdings" pitchFamily="2" charset="2"/>
              <a:buAutoNum type="arabicParenR"/>
            </a:pPr>
            <a:r>
              <a:rPr lang="ru-RU" sz="2800"/>
              <a:t>подведение итогов (оценка образовательного эффекта, рефлексия и определение перспектив).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3" name="AutoShape 7"/>
          <p:cNvSpPr>
            <a:spLocks noChangeArrowheads="1"/>
          </p:cNvSpPr>
          <p:nvPr/>
        </p:nvSpPr>
        <p:spPr bwMode="auto">
          <a:xfrm>
            <a:off x="250825" y="692150"/>
            <a:ext cx="8748713" cy="5689600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1022350" y="692150"/>
            <a:ext cx="8229600" cy="647700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sz="3200" b="1" i="1" dirty="0"/>
              <a:t>Правила групповой работы:</a:t>
            </a:r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1042988" y="1557338"/>
            <a:ext cx="7138987" cy="4608512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sz="2800" dirty="0"/>
              <a:t>Каждый имеет право и возможность высказываться</a:t>
            </a:r>
          </a:p>
          <a:p>
            <a:r>
              <a:rPr lang="ru-RU" sz="2800" dirty="0"/>
              <a:t>Высказывания аргументируются</a:t>
            </a:r>
          </a:p>
          <a:p>
            <a:r>
              <a:rPr lang="ru-RU" sz="2800" dirty="0"/>
              <a:t>Каждое высказывание выслушивать и понимать</a:t>
            </a:r>
          </a:p>
          <a:p>
            <a:r>
              <a:rPr lang="ru-RU" sz="2800" dirty="0"/>
              <a:t>Запрет на монополию обсуждения</a:t>
            </a:r>
          </a:p>
          <a:p>
            <a:r>
              <a:rPr lang="ru-RU" sz="2800" dirty="0"/>
              <a:t>Критика идеи, а не личности</a:t>
            </a:r>
          </a:p>
          <a:p>
            <a:r>
              <a:rPr lang="ru-RU" sz="2800" dirty="0"/>
              <a:t>Культура и корректность высказываний</a:t>
            </a:r>
          </a:p>
          <a:p>
            <a:r>
              <a:rPr lang="ru-RU" sz="2800" dirty="0"/>
              <a:t>Соблюдение порядка высказываний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0163" y="404813"/>
            <a:ext cx="6440487" cy="609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188913"/>
            <a:ext cx="6913562" cy="618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14290"/>
            <a:ext cx="8443914" cy="2214578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b="1" dirty="0" smtClean="0"/>
              <a:t>Различные подходы к определению понятия</a:t>
            </a:r>
            <a:r>
              <a:rPr lang="ru-RU" dirty="0" smtClean="0"/>
              <a:t>:</a:t>
            </a:r>
          </a:p>
          <a:p>
            <a:pPr lvl="0"/>
            <a:r>
              <a:rPr lang="ru-RU" sz="2200" dirty="0" smtClean="0"/>
              <a:t>как способ деятельности учителя и учащегося;</a:t>
            </a:r>
          </a:p>
          <a:p>
            <a:pPr lvl="0"/>
            <a:r>
              <a:rPr lang="ru-RU" sz="2200" dirty="0" smtClean="0"/>
              <a:t>как совокупность приемов работы;</a:t>
            </a:r>
          </a:p>
          <a:p>
            <a:pPr lvl="0"/>
            <a:r>
              <a:rPr lang="ru-RU" sz="2200" dirty="0" smtClean="0"/>
              <a:t>как путь, по которому учитель ведет учащихся от незнания к знанию;</a:t>
            </a:r>
          </a:p>
          <a:p>
            <a:r>
              <a:rPr lang="ru-RU" sz="2200" dirty="0" smtClean="0"/>
              <a:t>как система действий учителя и учащегося.</a:t>
            </a:r>
            <a:endParaRPr lang="ru-RU" sz="2200" dirty="0"/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7898" name="Rectangle 10"/>
          <p:cNvSpPr>
            <a:spLocks noChangeArrowheads="1"/>
          </p:cNvSpPr>
          <p:nvPr/>
        </p:nvSpPr>
        <p:spPr bwMode="auto">
          <a:xfrm>
            <a:off x="0" y="2857496"/>
            <a:ext cx="9144000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endParaRPr kumimoji="0" lang="ru-RU" sz="12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ru-RU" sz="12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Деятельность учителя                                                            Деятельность учащихся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ru-RU" sz="12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Преподавание                                                                 Учение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Методы преподавания                                                         Методы учения</a:t>
            </a: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</a:tabLst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Oval 7"/>
          <p:cNvSpPr>
            <a:spLocks noChangeArrowheads="1"/>
          </p:cNvSpPr>
          <p:nvPr/>
        </p:nvSpPr>
        <p:spPr bwMode="auto">
          <a:xfrm>
            <a:off x="3786182" y="2857496"/>
            <a:ext cx="1571636" cy="823479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Содержание образования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000232" y="3714752"/>
            <a:ext cx="151150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</a:pPr>
            <a:r>
              <a:rPr lang="ru-RU" sz="1200" i="1" dirty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Методы обучения</a:t>
            </a:r>
            <a:endParaRPr lang="ru-RU" sz="9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000232" y="3929066"/>
            <a:ext cx="172136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</a:pPr>
            <a:r>
              <a:rPr lang="ru-RU" sz="1200" i="1" dirty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Методы </a:t>
            </a:r>
            <a:r>
              <a:rPr lang="ru-RU" sz="1200" i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воспитания</a:t>
            </a:r>
            <a:endParaRPr lang="ru-RU" sz="9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928794" y="2357430"/>
            <a:ext cx="52864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</a:pPr>
            <a:r>
              <a:rPr lang="ru-RU" sz="1600" b="1" dirty="0"/>
              <a:t>Система действий учителя и учащегося</a:t>
            </a:r>
            <a:endParaRPr lang="ru-RU" sz="16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Содержимое 2"/>
          <p:cNvSpPr txBox="1">
            <a:spLocks/>
          </p:cNvSpPr>
          <p:nvPr/>
        </p:nvSpPr>
        <p:spPr>
          <a:xfrm>
            <a:off x="285720" y="4429108"/>
            <a:ext cx="8658228" cy="2428892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algn="ctr"/>
            <a:r>
              <a:rPr lang="ru-RU" sz="3100" b="1" dirty="0"/>
              <a:t>При выборе методов обучения следует </a:t>
            </a:r>
            <a:r>
              <a:rPr lang="ru-RU" sz="3100" b="1" dirty="0" smtClean="0"/>
              <a:t>руководствоваться </a:t>
            </a:r>
            <a:r>
              <a:rPr lang="ru-RU" sz="3100" b="1" dirty="0"/>
              <a:t>такими критериями:</a:t>
            </a:r>
          </a:p>
          <a:p>
            <a:pPr lvl="0">
              <a:buFont typeface="Wingdings" pitchFamily="2" charset="2"/>
              <a:buChar char="ü"/>
            </a:pPr>
            <a:r>
              <a:rPr lang="ru-RU" sz="2800" dirty="0" smtClean="0"/>
              <a:t>  соответствие </a:t>
            </a:r>
            <a:r>
              <a:rPr lang="ru-RU" sz="2800" dirty="0"/>
              <a:t>целям </a:t>
            </a:r>
            <a:r>
              <a:rPr lang="ru-RU" sz="2800" dirty="0" smtClean="0"/>
              <a:t>обучения </a:t>
            </a:r>
            <a:r>
              <a:rPr lang="ru-RU" sz="2800" dirty="0"/>
              <a:t>и развития;</a:t>
            </a:r>
          </a:p>
          <a:p>
            <a:pPr lvl="0">
              <a:buFont typeface="Wingdings" pitchFamily="2" charset="2"/>
              <a:buChar char="ü"/>
            </a:pPr>
            <a:r>
              <a:rPr lang="ru-RU" sz="2800" dirty="0" smtClean="0"/>
              <a:t>  соответствие </a:t>
            </a:r>
            <a:r>
              <a:rPr lang="ru-RU" sz="2800" dirty="0"/>
              <a:t>содержанию урока;</a:t>
            </a:r>
          </a:p>
          <a:p>
            <a:pPr lvl="0">
              <a:buFont typeface="Wingdings" pitchFamily="2" charset="2"/>
              <a:buChar char="ü"/>
            </a:pPr>
            <a:r>
              <a:rPr lang="ru-RU" sz="2800" dirty="0" smtClean="0"/>
              <a:t>  соответствие </a:t>
            </a:r>
            <a:r>
              <a:rPr lang="ru-RU" sz="2800" dirty="0"/>
              <a:t>реальным учебным возможностям школьника;</a:t>
            </a:r>
          </a:p>
          <a:p>
            <a:pPr lvl="0">
              <a:buFont typeface="Wingdings" pitchFamily="2" charset="2"/>
              <a:buChar char="ü"/>
            </a:pPr>
            <a:r>
              <a:rPr lang="ru-RU" sz="2800" dirty="0" smtClean="0"/>
              <a:t>  соответствие </a:t>
            </a:r>
            <a:r>
              <a:rPr lang="ru-RU" sz="2800" dirty="0"/>
              <a:t>имеющимся условиям и отведенному для обучения</a:t>
            </a:r>
            <a:br>
              <a:rPr lang="ru-RU" sz="2800" dirty="0"/>
            </a:br>
            <a:r>
              <a:rPr lang="ru-RU" sz="2800" dirty="0" smtClean="0"/>
              <a:t>     времени</a:t>
            </a:r>
            <a:r>
              <a:rPr lang="ru-RU" sz="2800" dirty="0"/>
              <a:t>;</a:t>
            </a:r>
          </a:p>
          <a:p>
            <a:pPr lvl="0">
              <a:buFont typeface="Wingdings" pitchFamily="2" charset="2"/>
              <a:buChar char="ü"/>
            </a:pPr>
            <a:r>
              <a:rPr lang="ru-RU" sz="2800" dirty="0" smtClean="0"/>
              <a:t>  соответствие </a:t>
            </a:r>
            <a:r>
              <a:rPr lang="ru-RU" sz="2800" dirty="0"/>
              <a:t>возможностям самих учителей.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61975"/>
            <a:ext cx="8229600" cy="706438"/>
          </a:xfrm>
        </p:spPr>
        <p:txBody>
          <a:bodyPr/>
          <a:lstStyle/>
          <a:p>
            <a:r>
              <a:rPr lang="ru-RU" sz="3200" b="1" i="1"/>
              <a:t>Игра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088" y="1412875"/>
            <a:ext cx="7848600" cy="4608513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800"/>
              <a:t>Сущностью игры является моделирование реальных действий и отношений, позволяющее игрокам познавать их специфику, осваивать необходимые умения и навыки, осознавать закономерности отношений, поведения и деятельности;</a:t>
            </a:r>
          </a:p>
          <a:p>
            <a:pPr>
              <a:buFont typeface="Wingdings" pitchFamily="2" charset="2"/>
              <a:buNone/>
            </a:pPr>
            <a:r>
              <a:rPr lang="ru-RU" sz="2800"/>
              <a:t>а также развивать важные личностные качества, такие как способность к целеполаганию, самоорганизации, рефлексии, творческому самовыражению.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r>
              <a:rPr lang="ru-RU" sz="3200" b="1" i="1"/>
              <a:t>Тренинг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52513"/>
            <a:ext cx="8229600" cy="547211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800"/>
              <a:t>является формой активного группового взаимодействия участников и ведущего;</a:t>
            </a:r>
          </a:p>
          <a:p>
            <a:pPr>
              <a:lnSpc>
                <a:spcPct val="90000"/>
              </a:lnSpc>
            </a:pPr>
            <a:r>
              <a:rPr lang="ru-RU" sz="2800"/>
              <a:t>обладает высоким развивающим эффектом </a:t>
            </a:r>
            <a:r>
              <a:rPr lang="ru-RU" sz="2400" i="1"/>
              <a:t>(коммуникативной, поведенческой, интеллектуальной сфер личности);</a:t>
            </a:r>
          </a:p>
          <a:p>
            <a:pPr>
              <a:lnSpc>
                <a:spcPct val="90000"/>
              </a:lnSpc>
            </a:pPr>
            <a:r>
              <a:rPr lang="ru-RU" sz="2800"/>
              <a:t>активизирует личностные ресурсы  и процессы личностного роста, саморазвития человека </a:t>
            </a:r>
            <a:r>
              <a:rPr lang="ru-RU" sz="2400" i="1"/>
              <a:t>(повышение самооценки и уровня притязаний, приобретение уверенности, снижение агрессивности и т.д.).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/>
              <a:t>Включение тренингов в учебный процесс требует существенной адаптации в качестве обучающей, а не терапевтической практики. 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777875"/>
          </a:xfrm>
        </p:spPr>
        <p:txBody>
          <a:bodyPr/>
          <a:lstStyle/>
          <a:p>
            <a:r>
              <a:rPr lang="ru-RU" sz="3200" b="1" i="1" dirty="0"/>
              <a:t>Анализ конкретных ситуаций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1663" y="836613"/>
            <a:ext cx="8218487" cy="5472112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800"/>
              <a:t>– это глубокое и детальное исследование реальной или имитированной ситуации, выполняемое для того, чтобы выявить ее частные (неповторимые, особенные) и общие (сущностные) характерные свойства. </a:t>
            </a:r>
          </a:p>
          <a:p>
            <a:pPr>
              <a:buFont typeface="Wingdings" pitchFamily="2" charset="2"/>
              <a:buNone/>
            </a:pPr>
            <a:r>
              <a:rPr lang="ru-RU" sz="2800"/>
              <a:t>В ходе анализа конкретных ситуаций из частей собирается целое. </a:t>
            </a:r>
          </a:p>
          <a:p>
            <a:pPr>
              <a:buFont typeface="Wingdings" pitchFamily="2" charset="2"/>
              <a:buNone/>
            </a:pPr>
            <a:r>
              <a:rPr lang="ru-RU" sz="2800"/>
              <a:t>Обсуждение конкретных ситуаций способствует формированию умений и навыков обучающихся, достижению образовательных задач и позволяет осуществить выход на компетентностный уровень обучения.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r>
              <a:rPr lang="ru-RU" sz="3200" b="1" i="1"/>
              <a:t>Метод проектов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90550" y="1193800"/>
            <a:ext cx="8229600" cy="475615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/>
              <a:t>ориентирует обучающихся на создание образовательного продукта в ходе решения актуальной проблемы, а не на простое изучение определенной темы. </a:t>
            </a:r>
          </a:p>
          <a:p>
            <a:pPr>
              <a:buFont typeface="Wingdings" pitchFamily="2" charset="2"/>
              <a:buNone/>
            </a:pPr>
            <a:r>
              <a:rPr lang="ru-RU"/>
              <a:t>Работая в группах, школьники (студенты) за определенное время выполняют деятельность комплексного характера (познавательную, исследовательскую, конструкторскую и др.).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b="1" i="1" dirty="0" smtClean="0"/>
              <a:t>Этапы проведения интерактивных форм</a:t>
            </a:r>
            <a:endParaRPr lang="ru-RU" sz="3200" b="1" i="1" dirty="0"/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z="2400" dirty="0" smtClean="0"/>
              <a:t>Разминка</a:t>
            </a:r>
          </a:p>
          <a:p>
            <a:pPr eaLnBrk="1" hangingPunct="1"/>
            <a:r>
              <a:rPr lang="ru-RU" sz="2400" dirty="0" smtClean="0"/>
              <a:t>Объединение в группы</a:t>
            </a:r>
          </a:p>
          <a:p>
            <a:pPr eaLnBrk="1" hangingPunct="1"/>
            <a:r>
              <a:rPr lang="ru-RU" sz="2400" dirty="0" smtClean="0"/>
              <a:t>Организация учебной деятельности учащихся в группе </a:t>
            </a:r>
          </a:p>
          <a:p>
            <a:pPr eaLnBrk="1" hangingPunct="1"/>
            <a:r>
              <a:rPr lang="ru-RU" sz="2400" dirty="0" smtClean="0"/>
              <a:t>Подведение итогов</a:t>
            </a:r>
          </a:p>
          <a:p>
            <a:pPr eaLnBrk="1" hangingPunct="1"/>
            <a:r>
              <a:rPr lang="ru-RU" sz="2400" dirty="0" smtClean="0"/>
              <a:t>Презентация групповых решений</a:t>
            </a:r>
          </a:p>
          <a:p>
            <a:pPr eaLnBrk="1" hangingPunct="1"/>
            <a:r>
              <a:rPr lang="ru-RU" sz="2400" dirty="0" smtClean="0"/>
              <a:t>Рефлексия </a:t>
            </a:r>
          </a:p>
          <a:p>
            <a:pPr eaLnBrk="1" hangingPunct="1">
              <a:buFont typeface="Wingdings 2" pitchFamily="18" charset="2"/>
              <a:buNone/>
            </a:pPr>
            <a:endParaRPr lang="ru-RU" dirty="0" smtClean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Объединение в группы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33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1. «по желанию»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800" smtClean="0"/>
              <a:t>    + учет межличностных связей школьников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800" smtClean="0"/>
              <a:t>    - формирование групп, неравных по силе,        поэтому результаты совместной деятельности могут сильно различаться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800" smtClean="0"/>
              <a:t>    - может сложиться атмосфера, когда интерес к общению вытесняет необходимость решения учебной задачи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800" smtClean="0"/>
              <a:t>    - нет возможности общения с разными учащимися, умение искать компромиссы, учиться строить отношения с разными людьми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2. формировании групп самим учителем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3. формирование малых групп путем    случайного подбора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Организация учебной деятельности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                              </a:t>
            </a:r>
            <a:r>
              <a:rPr lang="ru-RU" sz="3200" smtClean="0"/>
              <a:t>Ступени:</a:t>
            </a:r>
          </a:p>
          <a:p>
            <a:pPr eaLnBrk="1" hangingPunct="1"/>
            <a:r>
              <a:rPr lang="ru-RU" smtClean="0"/>
              <a:t>усвоение учебной задачи, стоящей перед группой;</a:t>
            </a:r>
          </a:p>
          <a:p>
            <a:pPr eaLnBrk="1" hangingPunct="1"/>
            <a:r>
              <a:rPr lang="ru-RU" smtClean="0"/>
              <a:t>процесс поиска (обсуждения) лучшего решения;</a:t>
            </a:r>
          </a:p>
          <a:p>
            <a:pPr eaLnBrk="1" hangingPunct="1"/>
            <a:r>
              <a:rPr lang="ru-RU" smtClean="0"/>
              <a:t>суммирование мнений и подведение итогов групповой работы; </a:t>
            </a:r>
          </a:p>
          <a:p>
            <a:pPr eaLnBrk="1" hangingPunct="1"/>
            <a:r>
              <a:rPr lang="ru-RU" smtClean="0"/>
              <a:t>презентацию группового решения поставленной задачи в рамках, определенных педагогом.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Процесс поиска решений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638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2400" smtClean="0"/>
              <a:t>   При интерактивном обучении происходит столкновение различных точек зрения учащихся. Поэтому педагог в зависимости от ситуации может:</a:t>
            </a:r>
          </a:p>
          <a:p>
            <a:pPr eaLnBrk="1" hangingPunct="1"/>
            <a:r>
              <a:rPr lang="ru-RU" sz="2400" smtClean="0"/>
              <a:t>изначально обозначить допустимые и недопустимые формы взаимодействия;</a:t>
            </a:r>
          </a:p>
          <a:p>
            <a:pPr eaLnBrk="1" hangingPunct="1"/>
            <a:r>
              <a:rPr lang="ru-RU" sz="2400" smtClean="0"/>
              <a:t>дождаться конфликтной ситуации и уже постфактум познакомить учащихся с нормами поведения в группе; </a:t>
            </a:r>
          </a:p>
          <a:p>
            <a:pPr eaLnBrk="1" hangingPunct="1"/>
            <a:r>
              <a:rPr lang="ru-RU" sz="2400" smtClean="0"/>
              <a:t>совмещать первый путь со вторым.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Нормы поведения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в совместной работе нет «актеров» и «зрителей», все – участники;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каждый член группы заслуживает того, чтобы его выслушали не перебивая;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следует говорить так, чтобы тебя понимали; высказываться непосредственно по теме, избегая лишней информации;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если прозвучавшая информация не вполне ясна, задавать вопросы «на понимание» (например, «Правильно ли я понял?..»); только после этого делаются выводы;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каждый имеет право попросить каждого о помощи; каждый обязан помочь тому, кто обращается за помощью;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критикуются идеи, а не личности;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цель в совместной деятельности заключается не в «победе» какой-либо одной точке зрения, а в возможности найти лучшее решение, узнав разные мнения по проблеме.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Возникающие ошибки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 1. Уход от темы. Переход учебной игры в развлекательную.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   </a:t>
            </a:r>
            <a:r>
              <a:rPr lang="ru-RU" sz="1800" smtClean="0"/>
              <a:t>- Концентрация внимания на тему обсуждения;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800" smtClean="0"/>
              <a:t>    - Изменить ситуацию сменой постановки вопроса;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800" smtClean="0"/>
              <a:t>    - Завершить обсуждение;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800" smtClean="0"/>
              <a:t>    - Фиксировать тему и цель урока на доске.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 2. Нет навыков игровой деятельности.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   - </a:t>
            </a:r>
            <a:r>
              <a:rPr lang="ru-RU" sz="1800" smtClean="0"/>
              <a:t>Более подробно объяснять условия;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800" smtClean="0"/>
              <a:t>     - Постепенное усложнение игр: идти от простых игровых приемов к более сложным. </a:t>
            </a:r>
          </a:p>
          <a:p>
            <a:pPr eaLnBrk="1" hangingPunct="1">
              <a:buFont typeface="Wingdings 2" pitchFamily="18" charset="2"/>
              <a:buNone/>
            </a:pPr>
            <a:endParaRPr lang="ru-RU" sz="1800" smtClean="0"/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357298"/>
            <a:ext cx="8229600" cy="5715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Основные подходы </a:t>
            </a:r>
            <a:br>
              <a:rPr lang="ru-RU" sz="3600" b="1" dirty="0" smtClean="0"/>
            </a:br>
            <a:r>
              <a:rPr lang="ru-RU" sz="3600" b="1" dirty="0" smtClean="0"/>
              <a:t>к классификации методов обучения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44" y="1285861"/>
          <a:ext cx="8858312" cy="5357850"/>
        </p:xfrm>
        <a:graphic>
          <a:graphicData uri="http://schemas.openxmlformats.org/drawingml/2006/table">
            <a:tbl>
              <a:tblPr/>
              <a:tblGrid>
                <a:gridCol w="2952462"/>
                <a:gridCol w="2952462"/>
                <a:gridCol w="2953388"/>
              </a:tblGrid>
              <a:tr h="2643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Классификация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Основание	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Группы методов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607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Традиционная 	</a:t>
                      </a:r>
                      <a:endParaRPr lang="ru-RU" sz="1600" b="1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Источник знаний	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Словесные, наглядные, практические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161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По назначению</a:t>
                      </a:r>
                      <a:endParaRPr lang="ru-RU" sz="1600" b="1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Последовательность этапов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обучения	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Приобретения знаний; формирования умений и навыков; применения знаний; творческой деятельности; закрепления ЗУН; проверки ЗУН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519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По дидактическим целям</a:t>
                      </a:r>
                      <a:endParaRPr lang="ru-RU" sz="1600" b="1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Цели обучения	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Методы, способствующие: а) первичному усвоению материала; б) закреплению и совершенствованию приобретенных знаний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547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Классификация методов обучения по Ю. К. </a:t>
                      </a:r>
                      <a:r>
                        <a:rPr lang="ru-RU" sz="1600" b="1" i="1" dirty="0" err="1">
                          <a:latin typeface="Times New Roman"/>
                          <a:ea typeface="Times New Roman"/>
                          <a:cs typeface="Times New Roman"/>
                        </a:rPr>
                        <a:t>Бабанскому</a:t>
                      </a:r>
                      <a:r>
                        <a:rPr lang="ru-RU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	</a:t>
                      </a:r>
                      <a:endParaRPr lang="ru-RU" sz="1600" b="1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Аспекты учебно-познавательной деятельности 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Организации и осуществления УПД; стимулирования и мотивации УПД; контроля и самоконтроля за эффективностью УПД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515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Классификация методов обучения по И. Я. </a:t>
                      </a:r>
                      <a:r>
                        <a:rPr lang="ru-RU" sz="1600" b="1" i="1" dirty="0" err="1">
                          <a:latin typeface="Times New Roman"/>
                          <a:ea typeface="Times New Roman"/>
                          <a:cs typeface="Times New Roman"/>
                        </a:rPr>
                        <a:t>Лернеру</a:t>
                      </a:r>
                      <a:r>
                        <a:rPr lang="ru-RU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 и М. Н. </a:t>
                      </a:r>
                      <a:r>
                        <a:rPr lang="ru-RU" sz="1600" b="1" i="1" dirty="0" err="1">
                          <a:latin typeface="Times New Roman"/>
                          <a:ea typeface="Times New Roman"/>
                          <a:cs typeface="Times New Roman"/>
                        </a:rPr>
                        <a:t>Скаткину</a:t>
                      </a:r>
                      <a:r>
                        <a:rPr lang="ru-RU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	</a:t>
                      </a:r>
                      <a:endParaRPr lang="ru-RU" sz="1600" b="1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Характер деятельности обучающихся	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Объяснительно-иллюстративные; репродуктивные; проблемного изложения; частично-поисковые; исследовательские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Прямоугольник 1"/>
          <p:cNvSpPr>
            <a:spLocks noChangeArrowheads="1"/>
          </p:cNvSpPr>
          <p:nvPr/>
        </p:nvSpPr>
        <p:spPr bwMode="auto">
          <a:xfrm>
            <a:off x="500063" y="357188"/>
            <a:ext cx="7286625" cy="852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600">
                <a:latin typeface="Trebuchet MS" pitchFamily="34" charset="0"/>
              </a:rPr>
              <a:t>3. </a:t>
            </a:r>
            <a:r>
              <a:rPr lang="ru-RU" sz="2800">
                <a:latin typeface="Trebuchet MS" pitchFamily="34" charset="0"/>
              </a:rPr>
              <a:t>Затягивание дискуссии, обсуждения</a:t>
            </a:r>
          </a:p>
          <a:p>
            <a:r>
              <a:rPr lang="ru-RU">
                <a:latin typeface="Trebuchet MS" pitchFamily="34" charset="0"/>
              </a:rPr>
              <a:t>     - Ввести и выполнять специальные правила;</a:t>
            </a:r>
          </a:p>
          <a:p>
            <a:r>
              <a:rPr lang="ru-RU">
                <a:latin typeface="Trebuchet MS" pitchFamily="34" charset="0"/>
              </a:rPr>
              <a:t>     - Установить временной барьер.</a:t>
            </a:r>
          </a:p>
          <a:p>
            <a:endParaRPr lang="ru-RU">
              <a:latin typeface="Trebuchet MS" pitchFamily="34" charset="0"/>
            </a:endParaRPr>
          </a:p>
          <a:p>
            <a:r>
              <a:rPr lang="ru-RU" sz="2600">
                <a:latin typeface="Trebuchet MS" pitchFamily="34" charset="0"/>
              </a:rPr>
              <a:t>4. Ученик бездельничает или вызывающе ведет себя</a:t>
            </a:r>
          </a:p>
          <a:p>
            <a:r>
              <a:rPr lang="ru-RU" sz="2600">
                <a:latin typeface="Trebuchet MS" pitchFamily="34" charset="0"/>
              </a:rPr>
              <a:t>    </a:t>
            </a:r>
            <a:r>
              <a:rPr lang="ru-RU">
                <a:latin typeface="Trebuchet MS" pitchFamily="34" charset="0"/>
              </a:rPr>
              <a:t>- Дать индивидуальное задание;</a:t>
            </a:r>
          </a:p>
          <a:p>
            <a:r>
              <a:rPr lang="ru-RU">
                <a:latin typeface="Trebuchet MS" pitchFamily="34" charset="0"/>
              </a:rPr>
              <a:t>      - Определить роль наблюдателя, члена жюри.</a:t>
            </a:r>
          </a:p>
          <a:p>
            <a:r>
              <a:rPr lang="ru-RU" sz="2600">
                <a:latin typeface="Trebuchet MS" pitchFamily="34" charset="0"/>
              </a:rPr>
              <a:t>5. Нет активности </a:t>
            </a:r>
          </a:p>
          <a:p>
            <a:r>
              <a:rPr lang="ru-RU" sz="2600">
                <a:latin typeface="Trebuchet MS" pitchFamily="34" charset="0"/>
              </a:rPr>
              <a:t>   </a:t>
            </a:r>
            <a:r>
              <a:rPr lang="ru-RU">
                <a:latin typeface="Trebuchet MS" pitchFamily="34" charset="0"/>
              </a:rPr>
              <a:t>- Ввести проблемный вопрос или противоречие;</a:t>
            </a:r>
          </a:p>
          <a:p>
            <a:r>
              <a:rPr lang="ru-RU">
                <a:latin typeface="Trebuchet MS" pitchFamily="34" charset="0"/>
              </a:rPr>
              <a:t>    - Смена деятельности; </a:t>
            </a:r>
          </a:p>
          <a:p>
            <a:r>
              <a:rPr lang="ru-RU">
                <a:latin typeface="Trebuchet MS" pitchFamily="34" charset="0"/>
              </a:rPr>
              <a:t>    - Если от недопонимания, то уточнение.</a:t>
            </a:r>
          </a:p>
          <a:p>
            <a:endParaRPr lang="ru-RU">
              <a:latin typeface="Trebuchet MS" pitchFamily="34" charset="0"/>
            </a:endParaRPr>
          </a:p>
          <a:p>
            <a:r>
              <a:rPr lang="ru-RU" sz="2600">
                <a:latin typeface="Trebuchet MS" pitchFamily="34" charset="0"/>
              </a:rPr>
              <a:t>6. Повышенная физическая активность </a:t>
            </a:r>
          </a:p>
          <a:p>
            <a:r>
              <a:rPr lang="ru-RU">
                <a:latin typeface="Trebuchet MS" pitchFamily="34" charset="0"/>
              </a:rPr>
              <a:t>   - Аутотренинг;</a:t>
            </a:r>
          </a:p>
          <a:p>
            <a:r>
              <a:rPr lang="ru-RU">
                <a:latin typeface="Trebuchet MS" pitchFamily="34" charset="0"/>
              </a:rPr>
              <a:t>   - Упражнения для глаз, против ОРЗ и т.п.; </a:t>
            </a:r>
          </a:p>
          <a:p>
            <a:r>
              <a:rPr lang="ru-RU">
                <a:latin typeface="Trebuchet MS" pitchFamily="34" charset="0"/>
              </a:rPr>
              <a:t>   - Элемент неожиданности.</a:t>
            </a:r>
          </a:p>
          <a:p>
            <a:endParaRPr lang="ru-RU" sz="2600">
              <a:latin typeface="Trebuchet MS" pitchFamily="34" charset="0"/>
            </a:endParaRPr>
          </a:p>
          <a:p>
            <a:endParaRPr lang="ru-RU" sz="2600">
              <a:latin typeface="Trebuchet MS" pitchFamily="34" charset="0"/>
            </a:endParaRPr>
          </a:p>
          <a:p>
            <a:endParaRPr lang="ru-RU">
              <a:latin typeface="Trebuchet MS" pitchFamily="34" charset="0"/>
            </a:endParaRPr>
          </a:p>
          <a:p>
            <a:endParaRPr lang="ru-RU" sz="2600">
              <a:latin typeface="Trebuchet MS" pitchFamily="34" charset="0"/>
            </a:endParaRPr>
          </a:p>
          <a:p>
            <a:endParaRPr lang="ru-RU">
              <a:latin typeface="Trebuchet MS" pitchFamily="34" charset="0"/>
            </a:endParaRPr>
          </a:p>
          <a:p>
            <a:endParaRPr lang="ru-RU">
              <a:latin typeface="Trebuchet MS" pitchFamily="34" charset="0"/>
            </a:endParaRPr>
          </a:p>
          <a:p>
            <a:endParaRPr lang="ru-RU" sz="2600">
              <a:latin typeface="Trebuchet MS" pitchFamily="34" charset="0"/>
            </a:endParaRPr>
          </a:p>
          <a:p>
            <a:endParaRPr lang="ru-RU" sz="2600">
              <a:latin typeface="Trebuchet MS" pitchFamily="34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Методический приём</a:t>
            </a:r>
            <a:r>
              <a:rPr lang="ru-RU" dirty="0" smtClean="0"/>
              <a:t> </a:t>
            </a:r>
            <a:r>
              <a:rPr lang="ru-RU" sz="2000" dirty="0" smtClean="0"/>
              <a:t>– это элемент того или иного метода, отражающий отдельные действия учителя или ученика. </a:t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sz="53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Группы: </a:t>
            </a:r>
          </a:p>
          <a:p>
            <a:pPr lvl="0">
              <a:buFont typeface="Wingdings" pitchFamily="2" charset="2"/>
              <a:buChar char="ü"/>
            </a:pPr>
            <a:r>
              <a:rPr lang="ru-RU" b="1" dirty="0"/>
              <a:t>практические:</a:t>
            </a:r>
            <a:r>
              <a:rPr lang="ru-RU" dirty="0"/>
              <a:t> распознавание, определение,</a:t>
            </a:r>
          </a:p>
          <a:p>
            <a:pPr lvl="0">
              <a:buFont typeface="Wingdings" pitchFamily="2" charset="2"/>
              <a:buChar char="ü"/>
            </a:pPr>
            <a:r>
              <a:rPr lang="ru-RU" b="1" dirty="0"/>
              <a:t>логические:</a:t>
            </a:r>
            <a:r>
              <a:rPr lang="ru-RU" dirty="0"/>
              <a:t> анализ, сравнение, вывод; </a:t>
            </a:r>
          </a:p>
          <a:p>
            <a:pPr lvl="0">
              <a:buFont typeface="Wingdings" pitchFamily="2" charset="2"/>
              <a:buChar char="ü"/>
            </a:pPr>
            <a:r>
              <a:rPr lang="ru-RU" b="1" dirty="0"/>
              <a:t>организационные:</a:t>
            </a:r>
            <a:r>
              <a:rPr lang="ru-RU" dirty="0"/>
              <a:t> запись </a:t>
            </a:r>
            <a:r>
              <a:rPr lang="ru-RU" dirty="0" smtClean="0"/>
              <a:t>плана; </a:t>
            </a:r>
            <a:r>
              <a:rPr lang="ru-RU" dirty="0"/>
              <a:t>беседа по </a:t>
            </a:r>
            <a:r>
              <a:rPr lang="ru-RU" dirty="0" smtClean="0"/>
              <a:t>плану; </a:t>
            </a:r>
            <a:r>
              <a:rPr lang="ru-RU" dirty="0"/>
              <a:t>работа индивидуальная, групповая, фронтальная; </a:t>
            </a:r>
          </a:p>
          <a:p>
            <a:pPr lvl="0">
              <a:buFont typeface="Wingdings" pitchFamily="2" charset="2"/>
              <a:buChar char="ü"/>
            </a:pPr>
            <a:r>
              <a:rPr lang="ru-RU" b="1" dirty="0"/>
              <a:t>технические:</a:t>
            </a:r>
            <a:r>
              <a:rPr lang="ru-RU" dirty="0"/>
              <a:t> использование различного </a:t>
            </a:r>
            <a:r>
              <a:rPr lang="ru-RU" dirty="0" smtClean="0"/>
              <a:t>оборудования. </a:t>
            </a:r>
            <a:endParaRPr lang="ru-RU" dirty="0"/>
          </a:p>
          <a:p>
            <a:pPr>
              <a:buNone/>
            </a:pPr>
            <a:r>
              <a:rPr lang="ru-RU" dirty="0"/>
              <a:t> </a:t>
            </a:r>
          </a:p>
          <a:p>
            <a:pPr>
              <a:buNone/>
            </a:pPr>
            <a:r>
              <a:rPr lang="ru-RU" sz="2100" b="1" dirty="0"/>
              <a:t>Пример:</a:t>
            </a:r>
            <a:r>
              <a:rPr lang="ru-RU" sz="2100" dirty="0"/>
              <a:t> определение видов текстильных волокон.</a:t>
            </a:r>
          </a:p>
          <a:p>
            <a:pPr>
              <a:buNone/>
            </a:pPr>
            <a:r>
              <a:rPr lang="ru-RU" sz="2100" dirty="0" smtClean="0"/>
              <a:t>Практические</a:t>
            </a:r>
            <a:r>
              <a:rPr lang="ru-RU" sz="2100" dirty="0"/>
              <a:t>: распознавание, </a:t>
            </a:r>
            <a:r>
              <a:rPr lang="ru-RU" sz="2100" dirty="0" smtClean="0"/>
              <a:t>определение.</a:t>
            </a:r>
          </a:p>
          <a:p>
            <a:pPr>
              <a:buNone/>
            </a:pPr>
            <a:r>
              <a:rPr lang="ru-RU" sz="2100" dirty="0" smtClean="0"/>
              <a:t>Логические: анализ, сравнение, вывод. </a:t>
            </a:r>
          </a:p>
          <a:p>
            <a:pPr>
              <a:buNone/>
            </a:pPr>
            <a:r>
              <a:rPr lang="ru-RU" sz="2100" dirty="0" smtClean="0"/>
              <a:t>Организационные</a:t>
            </a:r>
            <a:r>
              <a:rPr lang="ru-RU" sz="2100" dirty="0"/>
              <a:t>: работа индивидуальная по инструктивным карточкам. </a:t>
            </a:r>
          </a:p>
          <a:p>
            <a:pPr>
              <a:buNone/>
            </a:pPr>
            <a:r>
              <a:rPr lang="ru-RU" sz="2100" dirty="0"/>
              <a:t>Технические: использование образцов.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Oval 2"/>
          <p:cNvSpPr>
            <a:spLocks noChangeArrowheads="1"/>
          </p:cNvSpPr>
          <p:nvPr/>
        </p:nvSpPr>
        <p:spPr bwMode="auto">
          <a:xfrm>
            <a:off x="4114800" y="2667000"/>
            <a:ext cx="1524000" cy="1143000"/>
          </a:xfrm>
          <a:prstGeom prst="ellipse">
            <a:avLst/>
          </a:prstGeom>
          <a:solidFill>
            <a:srgbClr val="F6FDB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 dirty="0">
                <a:latin typeface="Verdana" pitchFamily="34" charset="0"/>
              </a:rPr>
              <a:t>Урок</a:t>
            </a:r>
          </a:p>
        </p:txBody>
      </p:sp>
      <p:sp>
        <p:nvSpPr>
          <p:cNvPr id="4099" name="Rectangle 4"/>
          <p:cNvSpPr>
            <a:spLocks noChangeArrowheads="1"/>
          </p:cNvSpPr>
          <p:nvPr/>
        </p:nvSpPr>
        <p:spPr bwMode="auto">
          <a:xfrm>
            <a:off x="1357290" y="836613"/>
            <a:ext cx="2179660" cy="914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latin typeface="Verdana" pitchFamily="34" charset="0"/>
              </a:rPr>
              <a:t>Подходы</a:t>
            </a:r>
            <a:endParaRPr lang="ru-RU"/>
          </a:p>
        </p:txBody>
      </p:sp>
      <p:sp>
        <p:nvSpPr>
          <p:cNvPr id="4100" name="Rectangle 5"/>
          <p:cNvSpPr>
            <a:spLocks noChangeArrowheads="1"/>
          </p:cNvSpPr>
          <p:nvPr/>
        </p:nvSpPr>
        <p:spPr bwMode="auto">
          <a:xfrm>
            <a:off x="6156325" y="3141663"/>
            <a:ext cx="2286000" cy="914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dirty="0">
                <a:latin typeface="Verdana" pitchFamily="34" charset="0"/>
              </a:rPr>
              <a:t>Формы </a:t>
            </a:r>
          </a:p>
          <a:p>
            <a:pPr algn="ctr"/>
            <a:r>
              <a:rPr lang="ru-RU" b="1" dirty="0" smtClean="0">
                <a:latin typeface="Verdana" pitchFamily="34" charset="0"/>
              </a:rPr>
              <a:t>организации УПД</a:t>
            </a:r>
            <a:endParaRPr lang="ru-RU" dirty="0"/>
          </a:p>
        </p:txBody>
      </p:sp>
      <p:sp>
        <p:nvSpPr>
          <p:cNvPr id="4101" name="Rectangle 6"/>
          <p:cNvSpPr>
            <a:spLocks noChangeArrowheads="1"/>
          </p:cNvSpPr>
          <p:nvPr/>
        </p:nvSpPr>
        <p:spPr bwMode="auto">
          <a:xfrm>
            <a:off x="3779838" y="5013325"/>
            <a:ext cx="2209800" cy="914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latin typeface="Verdana" pitchFamily="34" charset="0"/>
              </a:rPr>
              <a:t>Диагностика</a:t>
            </a:r>
          </a:p>
        </p:txBody>
      </p:sp>
      <p:sp>
        <p:nvSpPr>
          <p:cNvPr id="4102" name="Rectangle 7"/>
          <p:cNvSpPr>
            <a:spLocks noChangeArrowheads="1"/>
          </p:cNvSpPr>
          <p:nvPr/>
        </p:nvSpPr>
        <p:spPr bwMode="auto">
          <a:xfrm>
            <a:off x="6143636" y="857232"/>
            <a:ext cx="2286016" cy="914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latin typeface="Verdana" pitchFamily="34" charset="0"/>
              </a:rPr>
              <a:t>Принципы</a:t>
            </a:r>
          </a:p>
        </p:txBody>
      </p:sp>
      <p:sp>
        <p:nvSpPr>
          <p:cNvPr id="4103" name="Rectangle 8"/>
          <p:cNvSpPr>
            <a:spLocks noChangeArrowheads="1"/>
          </p:cNvSpPr>
          <p:nvPr/>
        </p:nvSpPr>
        <p:spPr bwMode="auto">
          <a:xfrm>
            <a:off x="6156324" y="1989138"/>
            <a:ext cx="2273327" cy="914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 dirty="0">
              <a:latin typeface="Verdana" pitchFamily="34" charset="0"/>
            </a:endParaRPr>
          </a:p>
          <a:p>
            <a:pPr algn="ctr"/>
            <a:r>
              <a:rPr lang="ru-RU" b="1" dirty="0">
                <a:latin typeface="Verdana" pitchFamily="34" charset="0"/>
              </a:rPr>
              <a:t>Содержание</a:t>
            </a:r>
          </a:p>
          <a:p>
            <a:pPr algn="ctr"/>
            <a:endParaRPr lang="ru-RU" dirty="0"/>
          </a:p>
        </p:txBody>
      </p:sp>
      <p:sp>
        <p:nvSpPr>
          <p:cNvPr id="4104" name="Rectangle 9"/>
          <p:cNvSpPr>
            <a:spLocks noChangeArrowheads="1"/>
          </p:cNvSpPr>
          <p:nvPr/>
        </p:nvSpPr>
        <p:spPr bwMode="auto">
          <a:xfrm>
            <a:off x="1357290" y="1916113"/>
            <a:ext cx="2179660" cy="914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dirty="0">
                <a:latin typeface="Verdana" pitchFamily="34" charset="0"/>
              </a:rPr>
              <a:t>Требования</a:t>
            </a:r>
          </a:p>
        </p:txBody>
      </p:sp>
      <p:sp>
        <p:nvSpPr>
          <p:cNvPr id="4105" name="Rectangle 10"/>
          <p:cNvSpPr>
            <a:spLocks noChangeArrowheads="1"/>
          </p:cNvSpPr>
          <p:nvPr/>
        </p:nvSpPr>
        <p:spPr bwMode="auto">
          <a:xfrm>
            <a:off x="6156325" y="4365625"/>
            <a:ext cx="2286000" cy="914400"/>
          </a:xfrm>
          <a:prstGeom prst="rect">
            <a:avLst/>
          </a:prstGeom>
          <a:solidFill>
            <a:srgbClr val="F6FDB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dirty="0" smtClean="0">
                <a:latin typeface="Verdana" pitchFamily="34" charset="0"/>
              </a:rPr>
              <a:t>Способы </a:t>
            </a:r>
            <a:endParaRPr lang="ru-RU" b="1" dirty="0">
              <a:latin typeface="Verdana" pitchFamily="34" charset="0"/>
            </a:endParaRPr>
          </a:p>
          <a:p>
            <a:pPr algn="ctr"/>
            <a:r>
              <a:rPr lang="ru-RU" b="1" dirty="0" smtClean="0">
                <a:latin typeface="Verdana" pitchFamily="34" charset="0"/>
              </a:rPr>
              <a:t>организации УПД</a:t>
            </a:r>
            <a:endParaRPr lang="ru-RU" dirty="0"/>
          </a:p>
        </p:txBody>
      </p:sp>
      <p:sp>
        <p:nvSpPr>
          <p:cNvPr id="4106" name="Rectangle 11"/>
          <p:cNvSpPr>
            <a:spLocks noChangeArrowheads="1"/>
          </p:cNvSpPr>
          <p:nvPr/>
        </p:nvSpPr>
        <p:spPr bwMode="auto">
          <a:xfrm>
            <a:off x="3714744" y="714356"/>
            <a:ext cx="2303463" cy="79374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>
                <a:latin typeface="Verdana" pitchFamily="34" charset="0"/>
              </a:rPr>
              <a:t>Целеполагание</a:t>
            </a:r>
          </a:p>
        </p:txBody>
      </p:sp>
      <p:sp>
        <p:nvSpPr>
          <p:cNvPr id="4107" name="Line 22"/>
          <p:cNvSpPr>
            <a:spLocks noChangeShapeType="1"/>
          </p:cNvSpPr>
          <p:nvPr/>
        </p:nvSpPr>
        <p:spPr bwMode="auto">
          <a:xfrm flipH="1" flipV="1">
            <a:off x="4831081" y="1500174"/>
            <a:ext cx="45719" cy="1166826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08" name="Line 23"/>
          <p:cNvSpPr>
            <a:spLocks noChangeShapeType="1"/>
          </p:cNvSpPr>
          <p:nvPr/>
        </p:nvSpPr>
        <p:spPr bwMode="auto">
          <a:xfrm>
            <a:off x="4876800" y="3810000"/>
            <a:ext cx="0" cy="1219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09" name="Line 24"/>
          <p:cNvSpPr>
            <a:spLocks noChangeShapeType="1"/>
          </p:cNvSpPr>
          <p:nvPr/>
        </p:nvSpPr>
        <p:spPr bwMode="auto">
          <a:xfrm>
            <a:off x="5643570" y="3429000"/>
            <a:ext cx="517525" cy="7937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10" name="Line 25"/>
          <p:cNvSpPr>
            <a:spLocks noChangeShapeType="1"/>
          </p:cNvSpPr>
          <p:nvPr/>
        </p:nvSpPr>
        <p:spPr bwMode="auto">
          <a:xfrm flipH="1">
            <a:off x="3563938" y="3357563"/>
            <a:ext cx="550862" cy="7937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11" name="Line 26"/>
          <p:cNvSpPr>
            <a:spLocks noChangeShapeType="1"/>
          </p:cNvSpPr>
          <p:nvPr/>
        </p:nvSpPr>
        <p:spPr bwMode="auto">
          <a:xfrm flipV="1">
            <a:off x="5219700" y="1628775"/>
            <a:ext cx="936625" cy="11223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12" name="Line 27"/>
          <p:cNvSpPr>
            <a:spLocks noChangeShapeType="1"/>
          </p:cNvSpPr>
          <p:nvPr/>
        </p:nvSpPr>
        <p:spPr bwMode="auto">
          <a:xfrm flipH="1" flipV="1">
            <a:off x="3563938" y="2636838"/>
            <a:ext cx="720725" cy="287337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13" name="Line 28"/>
          <p:cNvSpPr>
            <a:spLocks noChangeShapeType="1"/>
          </p:cNvSpPr>
          <p:nvPr/>
        </p:nvSpPr>
        <p:spPr bwMode="auto">
          <a:xfrm flipH="1">
            <a:off x="3581400" y="3657600"/>
            <a:ext cx="838200" cy="838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14" name="Line 29"/>
          <p:cNvSpPr>
            <a:spLocks noChangeShapeType="1"/>
          </p:cNvSpPr>
          <p:nvPr/>
        </p:nvSpPr>
        <p:spPr bwMode="auto">
          <a:xfrm>
            <a:off x="5410200" y="3657600"/>
            <a:ext cx="746125" cy="7794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15" name="Line 30"/>
          <p:cNvSpPr>
            <a:spLocks noChangeShapeType="1"/>
          </p:cNvSpPr>
          <p:nvPr/>
        </p:nvSpPr>
        <p:spPr bwMode="auto">
          <a:xfrm flipH="1" flipV="1">
            <a:off x="3563938" y="1628775"/>
            <a:ext cx="906462" cy="1125538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16" name="Line 31"/>
          <p:cNvSpPr>
            <a:spLocks noChangeShapeType="1"/>
          </p:cNvSpPr>
          <p:nvPr/>
        </p:nvSpPr>
        <p:spPr bwMode="auto">
          <a:xfrm flipV="1">
            <a:off x="5495925" y="2636838"/>
            <a:ext cx="660400" cy="254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17" name="Rectangle 32"/>
          <p:cNvSpPr>
            <a:spLocks noChangeArrowheads="1"/>
          </p:cNvSpPr>
          <p:nvPr/>
        </p:nvSpPr>
        <p:spPr bwMode="auto">
          <a:xfrm>
            <a:off x="1357290" y="4365625"/>
            <a:ext cx="2214577" cy="914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dirty="0">
                <a:latin typeface="Verdana" pitchFamily="34" charset="0"/>
              </a:rPr>
              <a:t>Средства</a:t>
            </a:r>
            <a:endParaRPr lang="ru-RU" dirty="0"/>
          </a:p>
        </p:txBody>
      </p:sp>
      <p:sp>
        <p:nvSpPr>
          <p:cNvPr id="4118" name="Rectangle 33"/>
          <p:cNvSpPr>
            <a:spLocks noChangeArrowheads="1"/>
          </p:cNvSpPr>
          <p:nvPr/>
        </p:nvSpPr>
        <p:spPr bwMode="auto">
          <a:xfrm>
            <a:off x="1357290" y="3071810"/>
            <a:ext cx="2211389" cy="914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>
                <a:latin typeface="Verdana" pitchFamily="34" charset="0"/>
              </a:rPr>
              <a:t>Логика урока</a:t>
            </a:r>
            <a:endParaRPr lang="ru-RU" sz="2000" dirty="0"/>
          </a:p>
        </p:txBody>
      </p:sp>
      <p:sp>
        <p:nvSpPr>
          <p:cNvPr id="23" name="Rectangle 2"/>
          <p:cNvSpPr txBox="1">
            <a:spLocks noChangeArrowheads="1"/>
          </p:cNvSpPr>
          <p:nvPr/>
        </p:nvSpPr>
        <p:spPr>
          <a:xfrm>
            <a:off x="928662" y="142852"/>
            <a:ext cx="7772400" cy="428628"/>
          </a:xfrm>
          <a:prstGeom prst="rect">
            <a:avLst/>
          </a:prstGeom>
          <a:solidFill>
            <a:srgbClr val="F6FDB1"/>
          </a:solidFill>
        </p:spPr>
        <p:txBody>
          <a:bodyPr>
            <a:normAutofit fontScale="7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Verdana" pitchFamily="34" charset="0"/>
                <a:ea typeface="+mj-ea"/>
                <a:cs typeface="+mj-cs"/>
              </a:rPr>
              <a:t>Моделирование урока</a:t>
            </a:r>
            <a:endParaRPr kumimoji="0" lang="ru-RU" sz="50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214290"/>
            <a:ext cx="7772400" cy="547710"/>
          </a:xfrm>
          <a:solidFill>
            <a:schemeClr val="accent2"/>
          </a:solidFill>
        </p:spPr>
        <p:txBody>
          <a:bodyPr>
            <a:normAutofit/>
          </a:bodyPr>
          <a:lstStyle/>
          <a:p>
            <a:pPr algn="ctr"/>
            <a:r>
              <a:rPr lang="ru-RU" sz="2800" b="1" i="1" dirty="0" smtClean="0">
                <a:latin typeface="Verdana" pitchFamily="34" charset="0"/>
                <a:hlinkClick r:id="rId2" action="ppaction://hlinkfile"/>
              </a:rPr>
              <a:t>Схема проекта </a:t>
            </a:r>
            <a:r>
              <a:rPr lang="ru-RU" sz="2800" b="1" i="1" dirty="0" smtClean="0">
                <a:latin typeface="Verdana" pitchFamily="34" charset="0"/>
                <a:hlinkClick r:id="rId2" action="ppaction://hlinkfile"/>
              </a:rPr>
              <a:t>учебного занятия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20" y="928670"/>
            <a:ext cx="8572560" cy="5715040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  <a:buNone/>
            </a:pPr>
            <a:r>
              <a:rPr lang="ru-RU" sz="1800" b="1" dirty="0" smtClean="0"/>
              <a:t>Предмет / Учитель</a:t>
            </a:r>
          </a:p>
          <a:p>
            <a:pPr>
              <a:lnSpc>
                <a:spcPct val="80000"/>
              </a:lnSpc>
              <a:buNone/>
            </a:pPr>
            <a:r>
              <a:rPr lang="ru-RU" sz="1800" b="1" dirty="0" smtClean="0"/>
              <a:t>Класс / Продолжительность</a:t>
            </a:r>
          </a:p>
          <a:p>
            <a:pPr>
              <a:lnSpc>
                <a:spcPct val="80000"/>
              </a:lnSpc>
              <a:buNone/>
            </a:pPr>
            <a:r>
              <a:rPr lang="ru-RU" sz="1800" b="1" dirty="0" smtClean="0"/>
              <a:t>Раздел / Тема (№ </a:t>
            </a:r>
            <a:r>
              <a:rPr lang="ru-RU" sz="1800" b="1" dirty="0" smtClean="0"/>
              <a:t>У/З </a:t>
            </a:r>
            <a:r>
              <a:rPr lang="ru-RU" sz="1800" b="1" dirty="0" smtClean="0"/>
              <a:t>в теме)</a:t>
            </a:r>
          </a:p>
          <a:p>
            <a:pPr>
              <a:lnSpc>
                <a:spcPct val="80000"/>
              </a:lnSpc>
              <a:buNone/>
            </a:pPr>
            <a:r>
              <a:rPr lang="ru-RU" sz="1800" b="1" dirty="0" smtClean="0"/>
              <a:t>Планируемые результаты (по уровням)</a:t>
            </a:r>
            <a:endParaRPr lang="ru-RU" sz="1800" b="1" dirty="0" smtClean="0"/>
          </a:p>
          <a:p>
            <a:pPr>
              <a:lnSpc>
                <a:spcPct val="80000"/>
              </a:lnSpc>
              <a:buNone/>
            </a:pPr>
            <a:r>
              <a:rPr lang="ru-RU" sz="1800" b="1" dirty="0" smtClean="0"/>
              <a:t>Тип </a:t>
            </a:r>
            <a:r>
              <a:rPr lang="ru-RU" sz="1800" b="1" dirty="0" smtClean="0"/>
              <a:t>учебного занятия</a:t>
            </a:r>
            <a:endParaRPr lang="ru-RU" sz="1800" b="1" dirty="0" smtClean="0"/>
          </a:p>
          <a:p>
            <a:pPr>
              <a:lnSpc>
                <a:spcPct val="80000"/>
              </a:lnSpc>
              <a:buNone/>
            </a:pPr>
            <a:r>
              <a:rPr lang="ru-RU" sz="1800" b="1" dirty="0" smtClean="0"/>
              <a:t>Критерии </a:t>
            </a:r>
            <a:r>
              <a:rPr lang="ru-RU" sz="1800" b="1" dirty="0" err="1" smtClean="0"/>
              <a:t>обученности</a:t>
            </a:r>
            <a:r>
              <a:rPr lang="ru-RU" sz="1800" b="1" dirty="0" smtClean="0"/>
              <a:t> </a:t>
            </a:r>
            <a:r>
              <a:rPr lang="ru-RU" sz="1800" b="1" dirty="0" smtClean="0"/>
              <a:t>(для предметных результатов - знания/умения</a:t>
            </a:r>
            <a:r>
              <a:rPr lang="ru-RU" sz="1800" b="1" dirty="0" smtClean="0"/>
              <a:t>)</a:t>
            </a:r>
          </a:p>
          <a:p>
            <a:pPr>
              <a:lnSpc>
                <a:spcPct val="80000"/>
              </a:lnSpc>
              <a:buNone/>
            </a:pPr>
            <a:r>
              <a:rPr lang="ru-RU" sz="1800" b="1" dirty="0" smtClean="0"/>
              <a:t>Ведущий метод</a:t>
            </a:r>
          </a:p>
          <a:p>
            <a:pPr>
              <a:lnSpc>
                <a:spcPct val="80000"/>
              </a:lnSpc>
              <a:buNone/>
            </a:pPr>
            <a:r>
              <a:rPr lang="ru-RU" sz="1800" b="1" dirty="0" smtClean="0"/>
              <a:t>Форма организации деятельности </a:t>
            </a:r>
            <a:r>
              <a:rPr lang="ru-RU" sz="1800" b="1" dirty="0" smtClean="0"/>
              <a:t>обучающихся</a:t>
            </a:r>
            <a:endParaRPr lang="ru-RU" sz="1800" b="1" dirty="0" smtClean="0"/>
          </a:p>
          <a:p>
            <a:pPr>
              <a:lnSpc>
                <a:spcPct val="80000"/>
              </a:lnSpc>
              <a:buNone/>
            </a:pPr>
            <a:r>
              <a:rPr lang="ru-RU" sz="1800" b="1" dirty="0" smtClean="0"/>
              <a:t>Деятельность учителя и </a:t>
            </a:r>
            <a:r>
              <a:rPr lang="ru-RU" sz="1800" b="1" dirty="0" smtClean="0"/>
              <a:t>обучающихся </a:t>
            </a:r>
            <a:endParaRPr lang="ru-RU" sz="1800" b="1" dirty="0" smtClean="0"/>
          </a:p>
          <a:p>
            <a:pPr>
              <a:lnSpc>
                <a:spcPct val="80000"/>
              </a:lnSpc>
              <a:buNone/>
            </a:pPr>
            <a:endParaRPr lang="ru-RU" sz="1800" b="1" dirty="0" smtClean="0"/>
          </a:p>
          <a:p>
            <a:pPr>
              <a:lnSpc>
                <a:spcPct val="80000"/>
              </a:lnSpc>
            </a:pPr>
            <a:endParaRPr lang="ru-RU" sz="1800" b="1" dirty="0" smtClean="0"/>
          </a:p>
          <a:p>
            <a:pPr>
              <a:lnSpc>
                <a:spcPct val="80000"/>
              </a:lnSpc>
            </a:pPr>
            <a:endParaRPr lang="ru-RU" sz="1800" b="1" dirty="0" smtClean="0"/>
          </a:p>
          <a:p>
            <a:pPr>
              <a:lnSpc>
                <a:spcPct val="80000"/>
              </a:lnSpc>
            </a:pPr>
            <a:endParaRPr lang="ru-RU" sz="1800" b="1" dirty="0" smtClean="0"/>
          </a:p>
          <a:p>
            <a:pPr>
              <a:lnSpc>
                <a:spcPct val="80000"/>
              </a:lnSpc>
            </a:pPr>
            <a:endParaRPr lang="ru-RU" sz="1800" b="1" dirty="0" smtClean="0"/>
          </a:p>
          <a:p>
            <a:pPr>
              <a:lnSpc>
                <a:spcPct val="80000"/>
              </a:lnSpc>
            </a:pPr>
            <a:endParaRPr lang="ru-RU" sz="1800" b="1" dirty="0" smtClean="0"/>
          </a:p>
          <a:p>
            <a:pPr>
              <a:lnSpc>
                <a:spcPct val="80000"/>
              </a:lnSpc>
            </a:pPr>
            <a:endParaRPr lang="ru-RU" sz="1800" b="1" dirty="0" smtClean="0"/>
          </a:p>
          <a:p>
            <a:pPr>
              <a:lnSpc>
                <a:spcPct val="80000"/>
              </a:lnSpc>
            </a:pPr>
            <a:endParaRPr lang="ru-RU" sz="1800" b="1" dirty="0" smtClean="0"/>
          </a:p>
          <a:p>
            <a:pPr>
              <a:lnSpc>
                <a:spcPct val="80000"/>
              </a:lnSpc>
              <a:buNone/>
            </a:pPr>
            <a:endParaRPr lang="ru-RU" sz="1800" b="1" dirty="0" smtClean="0"/>
          </a:p>
          <a:p>
            <a:pPr>
              <a:lnSpc>
                <a:spcPct val="80000"/>
              </a:lnSpc>
              <a:buNone/>
            </a:pPr>
            <a:endParaRPr lang="ru-RU" sz="1800" b="1" dirty="0" smtClean="0"/>
          </a:p>
          <a:p>
            <a:pPr>
              <a:lnSpc>
                <a:spcPct val="80000"/>
              </a:lnSpc>
              <a:buNone/>
            </a:pPr>
            <a:endParaRPr lang="ru-RU" sz="1800" b="1" dirty="0" smtClean="0"/>
          </a:p>
          <a:p>
            <a:pPr>
              <a:lnSpc>
                <a:spcPct val="80000"/>
              </a:lnSpc>
              <a:buNone/>
            </a:pPr>
            <a:r>
              <a:rPr lang="ru-RU" sz="1800" b="1" dirty="0" smtClean="0"/>
              <a:t>Методическая </a:t>
            </a:r>
            <a:r>
              <a:rPr lang="ru-RU" sz="1800" b="1" dirty="0" smtClean="0"/>
              <a:t>цель</a:t>
            </a:r>
          </a:p>
          <a:p>
            <a:pPr>
              <a:lnSpc>
                <a:spcPct val="80000"/>
              </a:lnSpc>
              <a:buNone/>
            </a:pPr>
            <a:r>
              <a:rPr lang="ru-RU" sz="1800" b="1" dirty="0" smtClean="0"/>
              <a:t>Методические рекомендации</a:t>
            </a:r>
          </a:p>
          <a:p>
            <a:pPr>
              <a:lnSpc>
                <a:spcPct val="80000"/>
              </a:lnSpc>
              <a:buNone/>
            </a:pPr>
            <a:r>
              <a:rPr lang="ru-RU" sz="1800" b="1" dirty="0" smtClean="0"/>
              <a:t>Диагностический инструментарий</a:t>
            </a:r>
          </a:p>
          <a:p>
            <a:pPr>
              <a:lnSpc>
                <a:spcPct val="80000"/>
              </a:lnSpc>
            </a:pPr>
            <a:endParaRPr lang="ru-RU" dirty="0" smtClean="0"/>
          </a:p>
          <a:p>
            <a:pPr>
              <a:lnSpc>
                <a:spcPct val="80000"/>
              </a:lnSpc>
            </a:pPr>
            <a:endParaRPr lang="ru-RU" dirty="0" smtClean="0"/>
          </a:p>
        </p:txBody>
      </p:sp>
      <p:graphicFrame>
        <p:nvGraphicFramePr>
          <p:cNvPr id="5" name="Group 71"/>
          <p:cNvGraphicFramePr>
            <a:graphicFrameLocks/>
          </p:cNvGraphicFramePr>
          <p:nvPr/>
        </p:nvGraphicFramePr>
        <p:xfrm>
          <a:off x="714348" y="3286124"/>
          <a:ext cx="7885114" cy="2364847"/>
        </p:xfrm>
        <a:graphic>
          <a:graphicData uri="http://schemas.openxmlformats.org/drawingml/2006/table">
            <a:tbl>
              <a:tblPr/>
              <a:tblGrid>
                <a:gridCol w="572405"/>
                <a:gridCol w="2575824"/>
                <a:gridCol w="1602735"/>
                <a:gridCol w="1567075"/>
                <a:gridCol w="1567075"/>
              </a:tblGrid>
              <a:tr h="39090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Monotype Sorts" pitchFamily="2" charset="2"/>
                        <a:buNone/>
                        <a:tabLst/>
                      </a:pPr>
                      <a:r>
                        <a:rPr kumimoji="0"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№ </a:t>
                      </a:r>
                      <a:r>
                        <a:rPr kumimoji="0" lang="ru-RU" sz="14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</a:t>
                      </a:r>
                      <a:r>
                        <a:rPr kumimoji="0"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kumimoji="0" lang="ru-RU" sz="14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</a:t>
                      </a:r>
                      <a:endParaRPr kumimoji="0" lang="ru-RU" sz="1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Monotype Sorts" pitchFamily="2" charset="2"/>
                        <a:buNone/>
                        <a:tabLst/>
                      </a:pPr>
                      <a:r>
                        <a:rPr kumimoji="0"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Структурный элемент урока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Monotype Sorts" pitchFamily="2" charset="2"/>
                        <a:buNone/>
                        <a:tabLst/>
                      </a:pPr>
                      <a:endParaRPr kumimoji="0" lang="ru-RU" sz="1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Monotype Sorts" pitchFamily="2" charset="2"/>
                        <a:buNone/>
                        <a:tabLst/>
                      </a:pPr>
                      <a:r>
                        <a:rPr kumimoji="0"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Деятельность учителя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Monotype Sorts" pitchFamily="2" charset="2"/>
                        <a:buNone/>
                        <a:tabLst/>
                      </a:pPr>
                      <a:r>
                        <a:rPr kumimoji="0" lang="ru-RU" sz="1400" b="1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Деятельность </a:t>
                      </a:r>
                      <a:r>
                        <a:rPr kumimoji="0" lang="ru-RU" sz="1400" b="1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обучающихся</a:t>
                      </a:r>
                      <a:endParaRPr kumimoji="0" lang="ru-RU" sz="1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Monotype Sorts" pitchFamily="2" charset="2"/>
                        <a:buNone/>
                        <a:tabLst/>
                      </a:pPr>
                      <a:r>
                        <a:rPr kumimoji="0"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Формируемые УУД</a:t>
                      </a:r>
                      <a:endParaRPr kumimoji="0" lang="ru-RU" sz="1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7790">
                <a:tc>
                  <a:txBody>
                    <a:bodyPr/>
                    <a:lstStyle/>
                    <a:p>
                      <a:pPr marL="533400" marR="0" lvl="0" indent="-5334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Monotype Sorts" pitchFamily="2" charset="2"/>
                        <a:buNone/>
                        <a:tabLst/>
                      </a:pPr>
                      <a:r>
                        <a:rPr kumimoji="0" lang="ru-RU" sz="1400" b="1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Monotype Sorts" pitchFamily="2" charset="2"/>
                        <a:buNone/>
                        <a:tabLst/>
                      </a:pPr>
                      <a:r>
                        <a:rPr kumimoji="0"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Актуализация изучаемого материала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Monotype Sorts" pitchFamily="2" charset="2"/>
                        <a:buNone/>
                        <a:tabLst/>
                      </a:pPr>
                      <a:endParaRPr kumimoji="0" lang="ru-RU" sz="1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Monotype Sorts" pitchFamily="2" charset="2"/>
                        <a:buNone/>
                        <a:tabLst/>
                      </a:pPr>
                      <a:endParaRPr kumimoji="0" lang="ru-RU" sz="1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Monotype Sorts" pitchFamily="2" charset="2"/>
                        <a:buNone/>
                        <a:tabLst/>
                      </a:pPr>
                      <a:endParaRPr kumimoji="0" lang="ru-RU" sz="1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533400" marR="0" lvl="0" indent="-5334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Monotype Sorts" pitchFamily="2" charset="2"/>
                        <a:buNone/>
                        <a:tabLst/>
                      </a:pPr>
                      <a:r>
                        <a:rPr kumimoji="0" lang="ru-RU" sz="1400" b="1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Monotype Sorts" pitchFamily="2" charset="2"/>
                        <a:buNone/>
                        <a:tabLst/>
                      </a:pPr>
                      <a:r>
                        <a:rPr kumimoji="0"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Формирование новых понятий, знаний, способов деятельности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Monotype Sorts" pitchFamily="2" charset="2"/>
                        <a:buNone/>
                        <a:tabLst/>
                      </a:pPr>
                      <a:endParaRPr kumimoji="0" lang="ru-RU" sz="1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Monotype Sorts" pitchFamily="2" charset="2"/>
                        <a:buNone/>
                        <a:tabLst/>
                      </a:pPr>
                      <a:endParaRPr kumimoji="0" lang="ru-RU" sz="1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Monotype Sorts" pitchFamily="2" charset="2"/>
                        <a:buNone/>
                        <a:tabLst/>
                      </a:pPr>
                      <a:endParaRPr kumimoji="0" lang="ru-RU" sz="1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1345">
                <a:tc>
                  <a:txBody>
                    <a:bodyPr/>
                    <a:lstStyle/>
                    <a:p>
                      <a:pPr marL="533400" marR="0" lvl="0" indent="-5334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Monotype Sorts" pitchFamily="2" charset="2"/>
                        <a:buNone/>
                        <a:tabLst/>
                      </a:pPr>
                      <a:r>
                        <a:rPr kumimoji="0" lang="ru-RU" sz="1400" b="1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Monotype Sorts" pitchFamily="2" charset="2"/>
                        <a:buNone/>
                        <a:tabLst/>
                      </a:pPr>
                      <a:r>
                        <a:rPr kumimoji="0"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Применение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Monotype Sorts" pitchFamily="2" charset="2"/>
                        <a:buNone/>
                        <a:tabLst/>
                      </a:pPr>
                      <a:endParaRPr kumimoji="0" lang="ru-RU" sz="1400" b="1" kern="120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Monotype Sorts" pitchFamily="2" charset="2"/>
                        <a:buNone/>
                        <a:tabLst/>
                      </a:pPr>
                      <a:endParaRPr kumimoji="0" lang="ru-RU" sz="1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Monotype Sorts" pitchFamily="2" charset="2"/>
                        <a:buNone/>
                        <a:tabLst/>
                      </a:pPr>
                      <a:endParaRPr kumimoji="0" lang="ru-RU" sz="1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42852"/>
            <a:ext cx="8643998" cy="928694"/>
          </a:xfrm>
        </p:spPr>
        <p:txBody>
          <a:bodyPr>
            <a:normAutofit fontScale="92500"/>
          </a:bodyPr>
          <a:lstStyle/>
          <a:p>
            <a:pPr marL="514350" indent="-51435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900" b="1" dirty="0" smtClean="0"/>
              <a:t>1. Определите, какой методический прием, входящий в наглядный метод обучения, использован для предлагаемого предметного задания. </a:t>
            </a:r>
          </a:p>
          <a:p>
            <a:pPr marL="514350" indent="-514350" algn="just">
              <a:lnSpc>
                <a:spcPct val="120000"/>
              </a:lnSpc>
              <a:spcBef>
                <a:spcPts val="0"/>
              </a:spcBef>
              <a:buNone/>
            </a:pPr>
            <a:endParaRPr lang="ru-RU" sz="1900" b="1" dirty="0" smtClean="0"/>
          </a:p>
          <a:p>
            <a:pPr marL="514350" indent="-514350">
              <a:buAutoNum type="arabicPeriod"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285688" y="2214554"/>
            <a:ext cx="8572592" cy="714380"/>
          </a:xfrm>
          <a:prstGeom prst="rect">
            <a:avLst/>
          </a:prstGeom>
        </p:spPr>
        <p:txBody>
          <a:bodyPr vert="horz">
            <a:normAutofit fontScale="62500" lnSpcReduction="20000"/>
          </a:bodyPr>
          <a:lstStyle/>
          <a:p>
            <a:pPr marL="514350" indent="-514350" algn="just">
              <a:lnSpc>
                <a:spcPct val="120000"/>
              </a:lnSpc>
              <a:buClr>
                <a:schemeClr val="accent3"/>
              </a:buClr>
              <a:buSzPct val="95000"/>
            </a:pPr>
            <a:r>
              <a:rPr lang="ru-RU" sz="2800" b="1" dirty="0" smtClean="0"/>
              <a:t>2. </a:t>
            </a:r>
            <a:r>
              <a:rPr lang="ru-RU" sz="2600" b="1" dirty="0"/>
              <a:t>Определите, какой методический прием, входящий в исследовательский метод обучения, использован на данном этапе урока. 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endParaRPr kumimoji="0" lang="ru-RU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endParaRPr kumimoji="0" lang="ru-RU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14282" y="2928934"/>
          <a:ext cx="8643998" cy="1459026"/>
        </p:xfrm>
        <a:graphic>
          <a:graphicData uri="http://schemas.openxmlformats.org/drawingml/2006/table">
            <a:tbl>
              <a:tblPr/>
              <a:tblGrid>
                <a:gridCol w="1897463"/>
                <a:gridCol w="6746535"/>
              </a:tblGrid>
              <a:tr h="39222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5419725" algn="l"/>
                        </a:tabLst>
                      </a:pPr>
                      <a:r>
                        <a:rPr kumimoji="0" lang="ru-RU" sz="1400" b="1" kern="1200" spc="-4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Наименование этапа</a:t>
                      </a:r>
                    </a:p>
                  </a:txBody>
                  <a:tcPr marL="68303" marR="683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5419725" algn="l"/>
                        </a:tabLst>
                      </a:pPr>
                      <a:r>
                        <a:rPr kumimoji="0" lang="ru-RU" sz="1400" b="1" kern="1200" spc="-4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Деятельность учителя</a:t>
                      </a:r>
                    </a:p>
                  </a:txBody>
                  <a:tcPr marL="68303" marR="683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6534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spc="-4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Формирование новых способов действий.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spc="-4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Применение.</a:t>
                      </a:r>
                    </a:p>
                  </a:txBody>
                  <a:tcPr marL="68303" marR="683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spc="-4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Предлагает разработать мини-проект «Браслет в подарок». Постановка проблемы: придумать дизайн и изготовить в подарок браслет для близкого человека с учетом их вкусов и возрастных потребностей. Для поиска путей разрешения проблемы провести анализ факторов, которые будут учитываться в ходе разработки мини-проекта.  Использовать схемы, которые лежат на столе. </a:t>
                      </a:r>
                    </a:p>
                  </a:txBody>
                  <a:tcPr marL="68303" marR="683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Содержимое 2"/>
          <p:cNvSpPr txBox="1">
            <a:spLocks/>
          </p:cNvSpPr>
          <p:nvPr/>
        </p:nvSpPr>
        <p:spPr>
          <a:xfrm>
            <a:off x="214282" y="4429132"/>
            <a:ext cx="8643998" cy="785818"/>
          </a:xfrm>
          <a:prstGeom prst="rect">
            <a:avLst/>
          </a:prstGeom>
        </p:spPr>
        <p:txBody>
          <a:bodyPr vert="horz">
            <a:normAutofit fontScale="25000" lnSpcReduction="20000"/>
          </a:bodyPr>
          <a:lstStyle/>
          <a:p>
            <a:pPr algn="just"/>
            <a:r>
              <a:rPr lang="ru-RU" sz="7200" b="1" dirty="0" smtClean="0"/>
              <a:t>3. Выберите </a:t>
            </a:r>
            <a:r>
              <a:rPr lang="ru-RU" sz="7200" b="1" dirty="0"/>
              <a:t>три приема обучения предмету, различающиеся уровнем познавательной самостоятельности учащихся, соответствующих частично-поисковому методу обучения.</a:t>
            </a:r>
          </a:p>
          <a:p>
            <a:pPr lvl="0"/>
            <a:endParaRPr lang="ru-RU" sz="6400" dirty="0">
              <a:latin typeface="Times New Roman"/>
              <a:ea typeface="Times New Roman"/>
              <a:cs typeface="Times New Roman"/>
            </a:endParaRPr>
          </a:p>
          <a:p>
            <a:pPr marL="514350" indent="-514350">
              <a:spcBef>
                <a:spcPct val="20000"/>
              </a:spcBef>
              <a:buClr>
                <a:schemeClr val="accent3"/>
              </a:buClr>
              <a:buSzPct val="95000"/>
            </a:pPr>
            <a:endParaRPr lang="ru-RU" sz="2600" dirty="0" smtClean="0"/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endParaRPr kumimoji="0" lang="ru-RU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endParaRPr kumimoji="0" lang="ru-RU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85688" y="857232"/>
          <a:ext cx="8572592" cy="1357322"/>
        </p:xfrm>
        <a:graphic>
          <a:graphicData uri="http://schemas.openxmlformats.org/drawingml/2006/table">
            <a:tbl>
              <a:tblPr/>
              <a:tblGrid>
                <a:gridCol w="7051679"/>
                <a:gridCol w="1520913"/>
              </a:tblGrid>
              <a:tr h="50006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4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Придумай и изобрази рисунок декоративной салфетки, прихватки или подставки под горячее из геометрических фигур. 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4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Изучите содержание таблицы. Составьте в тетради </a:t>
                      </a:r>
                      <a:r>
                        <a:rPr lang="ru-RU" sz="1400" b="1" spc="-4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таблицу </a:t>
                      </a:r>
                      <a:r>
                        <a:rPr lang="ru-RU" sz="1400" b="1" spc="-4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данных, характеризующих виды </a:t>
                      </a:r>
                      <a:r>
                        <a:rPr lang="ru-RU" sz="1400" b="1" spc="-4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тканей и заполните ее по </a:t>
                      </a:r>
                      <a:r>
                        <a:rPr lang="ru-RU" sz="1400" b="1" spc="-4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предложенному образцу. 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4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Посмотри на своих подруг, какую прическу ты порекомендовала бы каждой из них?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Содержимое 2"/>
          <p:cNvSpPr txBox="1">
            <a:spLocks/>
          </p:cNvSpPr>
          <p:nvPr/>
        </p:nvSpPr>
        <p:spPr>
          <a:xfrm>
            <a:off x="214282" y="5143512"/>
            <a:ext cx="8643998" cy="77914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b="1" dirty="0" smtClean="0"/>
              <a:t>4. В чем проявляется  взаимосвязь понятий «цель – содержание – средство – форма - метод» обучения?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Содержимое 2"/>
          <p:cNvSpPr txBox="1">
            <a:spLocks/>
          </p:cNvSpPr>
          <p:nvPr/>
        </p:nvSpPr>
        <p:spPr>
          <a:xfrm>
            <a:off x="214282" y="5786454"/>
            <a:ext cx="8643998" cy="77914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b="1" dirty="0" smtClean="0"/>
              <a:t>5. Что означает понятие «ведущий метод», от чего зависит его выбор?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357298"/>
            <a:ext cx="8229600" cy="4389120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Методы обучения не могут быть плохими или хорошими, они могут лишь соответствовать или не соответствовать тем целям, для достижения которых они были применены.</a:t>
            </a:r>
          </a:p>
          <a:p>
            <a:endParaRPr lang="ru-RU" dirty="0"/>
          </a:p>
        </p:txBody>
      </p:sp>
      <p:pic>
        <p:nvPicPr>
          <p:cNvPr id="7" name="Picture 118" descr="j034334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3286124"/>
            <a:ext cx="2663825" cy="266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0001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/>
              <a:t>Классификация методов обучения </a:t>
            </a:r>
            <a:br>
              <a:rPr lang="ru-RU" sz="3600" b="1" dirty="0" smtClean="0"/>
            </a:br>
            <a:r>
              <a:rPr lang="ru-RU" sz="2000" b="1" dirty="0" smtClean="0"/>
              <a:t>(по И. Я. </a:t>
            </a:r>
            <a:r>
              <a:rPr lang="ru-RU" sz="2000" b="1" dirty="0" err="1" smtClean="0"/>
              <a:t>Лернеру</a:t>
            </a:r>
            <a:r>
              <a:rPr lang="ru-RU" sz="2000" b="1" dirty="0" smtClean="0"/>
              <a:t> и М. Н. </a:t>
            </a:r>
            <a:r>
              <a:rPr lang="ru-RU" sz="2000" b="1" dirty="0" err="1" smtClean="0"/>
              <a:t>Скаткину</a:t>
            </a:r>
            <a:r>
              <a:rPr lang="ru-RU" sz="2000" b="1" dirty="0" smtClean="0"/>
              <a:t>)</a:t>
            </a:r>
            <a:r>
              <a:rPr lang="ru-RU" sz="2700" dirty="0" smtClean="0"/>
              <a:t/>
            </a:r>
            <a:br>
              <a:rPr lang="ru-RU" sz="2700" dirty="0" smtClean="0"/>
            </a:br>
            <a:endParaRPr lang="ru-RU" sz="27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44" y="857233"/>
          <a:ext cx="8858311" cy="5868069"/>
        </p:xfrm>
        <a:graphic>
          <a:graphicData uri="http://schemas.openxmlformats.org/drawingml/2006/table">
            <a:tbl>
              <a:tblPr/>
              <a:tblGrid>
                <a:gridCol w="2068574"/>
                <a:gridCol w="1311485"/>
                <a:gridCol w="1442912"/>
                <a:gridCol w="1312412"/>
                <a:gridCol w="1442912"/>
                <a:gridCol w="1280016"/>
              </a:tblGrid>
              <a:tr h="7810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Метод	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9449" marR="29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Вид деятельности обучающегося	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9449" marR="29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Уровни умственной деятельности обучающегося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9449" marR="29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Уровни знаний	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9449" marR="29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Сущность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9449" marR="29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Усовершенствование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9449" marR="29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14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Объяснительно-иллюстративный	</a:t>
                      </a:r>
                      <a:endParaRPr lang="ru-RU" sz="1600" b="1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9449" marR="29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Получение знаний с помощью преподавателя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9449" marR="29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I – узнавание	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9449" marR="29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I – знания- знакомства	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9449" marR="29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Традиционное обучение – процесс передачи готовых известных знани	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9449" marR="29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Программированное обучение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9449" marR="29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12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Репродуктивный</a:t>
                      </a:r>
                      <a:endParaRPr lang="ru-RU" sz="1600" b="1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9449" marR="29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Применение изученного на основе образца (репродукция)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9449" marR="29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	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II – воспроизведение	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9449" marR="29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II – знания- копии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9449" marR="29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449" marR="29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449" marR="29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17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Проблемное изложение	</a:t>
                      </a:r>
                      <a:endParaRPr lang="ru-RU" sz="1600" b="1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9449" marR="29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Изучение способов решения проблемных задач с помощью преподавателя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9449" marR="29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III – применение	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9449" marR="29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III – знание- умение	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9449" marR="29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Проблемное обучение – процесс активного поиска и открытия обучающимися новых </a:t>
                      </a: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знани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	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9449" marR="29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Диалоговые формы обучения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9449" marR="29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15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  Частично-поисковый	</a:t>
                      </a:r>
                      <a:endParaRPr lang="ru-RU" sz="1600" b="1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9449" marR="29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Активный поиск решения задачи под руководством преподавателя	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9449" marR="29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III – применение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IV – творчество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9449" marR="29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III – знание- умение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IV – знание- трансформация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9449" marR="29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449" marR="29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	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9449" marR="29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08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Исследовательский	</a:t>
                      </a:r>
                      <a:endParaRPr lang="ru-RU" sz="1600" b="1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9449" marR="29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Самостоятельный 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поиск варианта решения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9449" marR="29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IV – творчество	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9449" marR="29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IV – знание- трансформация	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9449" marR="29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449" marR="29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9449" marR="29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b="1" dirty="0" smtClean="0"/>
              <a:t>Сравнительные характеристики различных методов обучения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2" y="1142979"/>
          <a:ext cx="8643996" cy="4884912"/>
        </p:xfrm>
        <a:graphic>
          <a:graphicData uri="http://schemas.openxmlformats.org/drawingml/2006/table">
            <a:tbl>
              <a:tblPr/>
              <a:tblGrid>
                <a:gridCol w="2500328"/>
                <a:gridCol w="982196"/>
                <a:gridCol w="1284272"/>
                <a:gridCol w="1386327"/>
                <a:gridCol w="1284272"/>
                <a:gridCol w="1206601"/>
              </a:tblGrid>
              <a:tr h="2609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899" marR="58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Решаемые задачи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899" marR="58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143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Методы обучения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899" marR="58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Учебно-познавательные задачи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(формируют)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899" marR="58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Формирующие и развивающие задачи (развивают)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	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899" marR="58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34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899" marR="58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знания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899" marR="58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умения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899" marR="58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мышление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899" marR="58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память	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899" marR="58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речь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899" marR="58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53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    Словесные</a:t>
                      </a:r>
                      <a:r>
                        <a:rPr lang="ru-RU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	</a:t>
                      </a: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899" marR="58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+ 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899" marR="58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–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899" marR="58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–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899" marR="58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–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899" marR="58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+ 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899" marR="58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5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   Наглядные</a:t>
                      </a:r>
                      <a:r>
                        <a:rPr lang="ru-RU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	</a:t>
                      </a: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899" marR="58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899" marR="58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899" marR="58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899" marR="58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+ 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899" marR="58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–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899" marR="58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5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Практические</a:t>
                      </a: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899" marR="58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899" marR="58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+ 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899" marR="58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+ +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899" marR="58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899" marR="58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–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899" marR="58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5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>
                          <a:latin typeface="Times New Roman"/>
                          <a:ea typeface="Times New Roman"/>
                          <a:cs typeface="Times New Roman"/>
                        </a:rPr>
                        <a:t>Работа с книгой</a:t>
                      </a:r>
                      <a:endParaRPr lang="ru-RU" sz="16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899" marR="58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899" marR="58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899" marR="58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899" marR="58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899" marR="58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899" marR="58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84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Работа с </a:t>
                      </a:r>
                      <a:r>
                        <a:rPr lang="ru-RU" sz="16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мультимедиа</a:t>
                      </a: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899" marR="58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899" marR="58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+ 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899" marR="58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899" marR="58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899" marR="58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–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899" marR="58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38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Учебные дискуссии</a:t>
                      </a: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899" marR="58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+ 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899" marR="58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–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899" marR="58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+ +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899" marR="58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899" marR="58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+ 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899" marR="58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11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Самостоятельная работа</a:t>
                      </a: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899" marR="58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+ 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899" marR="58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+ 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899" marR="58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+ 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899" marR="58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899" marR="58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899" marR="58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37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Устный и письменный контроль	</a:t>
                      </a: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899" marR="58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+ </a:t>
                      </a: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899" marR="58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–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899" marR="58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899" marR="58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899" marR="58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+ +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899" marR="58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285720" y="6000768"/>
            <a:ext cx="278608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++ решает очень хорошо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+ решает частично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решает слабо	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/>
              <a:t>Классификация методов обучения </a:t>
            </a:r>
            <a:br>
              <a:rPr lang="ru-RU" sz="3200" b="1" dirty="0" smtClean="0"/>
            </a:br>
            <a:r>
              <a:rPr lang="ru-RU" sz="2700" b="1" dirty="0" smtClean="0"/>
              <a:t>(по </a:t>
            </a:r>
            <a:r>
              <a:rPr lang="ru-RU" sz="2700" b="1" dirty="0" err="1" smtClean="0"/>
              <a:t>Гузееву</a:t>
            </a:r>
            <a:r>
              <a:rPr lang="ru-RU" sz="2700" b="1" dirty="0" smtClean="0"/>
              <a:t> В.В.)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1533525" y="2513647"/>
          <a:ext cx="6076950" cy="1830705"/>
        </p:xfrm>
        <a:graphic>
          <a:graphicData uri="http://schemas.openxmlformats.org/drawingml/2006/table">
            <a:tbl>
              <a:tblPr/>
              <a:tblGrid>
                <a:gridCol w="3154680"/>
                <a:gridCol w="2922270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Схема метода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Название метода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5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Объяснительно-иллюстративный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5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Программированный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5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Эвристический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5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Проблемный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5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Модельный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105" name="Rectangle 57"/>
          <p:cNvSpPr>
            <a:spLocks noChangeArrowheads="1"/>
          </p:cNvSpPr>
          <p:nvPr/>
        </p:nvSpPr>
        <p:spPr bwMode="auto">
          <a:xfrm>
            <a:off x="1643042" y="3714752"/>
            <a:ext cx="388938" cy="228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03" name="Rectangle 55"/>
          <p:cNvSpPr>
            <a:spLocks noChangeArrowheads="1"/>
          </p:cNvSpPr>
          <p:nvPr/>
        </p:nvSpPr>
        <p:spPr bwMode="auto">
          <a:xfrm>
            <a:off x="4214810" y="4071942"/>
            <a:ext cx="388938" cy="228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00" name="Oval 52"/>
          <p:cNvSpPr>
            <a:spLocks noChangeArrowheads="1"/>
          </p:cNvSpPr>
          <p:nvPr/>
        </p:nvSpPr>
        <p:spPr bwMode="auto">
          <a:xfrm>
            <a:off x="2643174" y="3429000"/>
            <a:ext cx="228600" cy="228600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99" name="Line 51"/>
          <p:cNvSpPr>
            <a:spLocks noChangeShapeType="1"/>
          </p:cNvSpPr>
          <p:nvPr/>
        </p:nvSpPr>
        <p:spPr bwMode="auto">
          <a:xfrm>
            <a:off x="2857488" y="2857496"/>
            <a:ext cx="5715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01" name="Oval 53"/>
          <p:cNvSpPr>
            <a:spLocks noChangeArrowheads="1"/>
          </p:cNvSpPr>
          <p:nvPr/>
        </p:nvSpPr>
        <p:spPr bwMode="auto">
          <a:xfrm>
            <a:off x="3428992" y="3429000"/>
            <a:ext cx="228600" cy="228600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02" name="Line 54"/>
          <p:cNvSpPr>
            <a:spLocks noChangeShapeType="1"/>
          </p:cNvSpPr>
          <p:nvPr/>
        </p:nvSpPr>
        <p:spPr bwMode="auto">
          <a:xfrm>
            <a:off x="2071670" y="3214686"/>
            <a:ext cx="5715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04" name="Line 56"/>
          <p:cNvSpPr>
            <a:spLocks noChangeShapeType="1"/>
          </p:cNvSpPr>
          <p:nvPr/>
        </p:nvSpPr>
        <p:spPr bwMode="auto">
          <a:xfrm>
            <a:off x="3643306" y="3214686"/>
            <a:ext cx="5715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94" name="Rectangle 46"/>
          <p:cNvSpPr>
            <a:spLocks noChangeArrowheads="1"/>
          </p:cNvSpPr>
          <p:nvPr/>
        </p:nvSpPr>
        <p:spPr bwMode="auto">
          <a:xfrm>
            <a:off x="1643042" y="3429000"/>
            <a:ext cx="388938" cy="228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95" name="Rectangle 47"/>
          <p:cNvSpPr>
            <a:spLocks noChangeArrowheads="1"/>
          </p:cNvSpPr>
          <p:nvPr/>
        </p:nvSpPr>
        <p:spPr bwMode="auto">
          <a:xfrm>
            <a:off x="4214810" y="3714752"/>
            <a:ext cx="388938" cy="228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96" name="Line 48"/>
          <p:cNvSpPr>
            <a:spLocks noChangeShapeType="1"/>
          </p:cNvSpPr>
          <p:nvPr/>
        </p:nvSpPr>
        <p:spPr bwMode="auto">
          <a:xfrm>
            <a:off x="2071670" y="2857496"/>
            <a:ext cx="5715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97" name="Line 49"/>
          <p:cNvSpPr>
            <a:spLocks noChangeShapeType="1"/>
          </p:cNvSpPr>
          <p:nvPr/>
        </p:nvSpPr>
        <p:spPr bwMode="auto">
          <a:xfrm>
            <a:off x="2857488" y="3214686"/>
            <a:ext cx="5715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98" name="Line 50"/>
          <p:cNvSpPr>
            <a:spLocks noChangeShapeType="1"/>
          </p:cNvSpPr>
          <p:nvPr/>
        </p:nvSpPr>
        <p:spPr bwMode="auto">
          <a:xfrm>
            <a:off x="3643306" y="2857496"/>
            <a:ext cx="5715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90" name="Rectangle 42"/>
          <p:cNvSpPr>
            <a:spLocks noChangeArrowheads="1"/>
          </p:cNvSpPr>
          <p:nvPr/>
        </p:nvSpPr>
        <p:spPr bwMode="auto">
          <a:xfrm>
            <a:off x="1643042" y="3071810"/>
            <a:ext cx="388938" cy="228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91" name="Rectangle 43"/>
          <p:cNvSpPr>
            <a:spLocks noChangeArrowheads="1"/>
          </p:cNvSpPr>
          <p:nvPr/>
        </p:nvSpPr>
        <p:spPr bwMode="auto">
          <a:xfrm>
            <a:off x="4214810" y="3429000"/>
            <a:ext cx="388937" cy="228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92" name="Oval 44"/>
          <p:cNvSpPr>
            <a:spLocks noChangeArrowheads="1"/>
          </p:cNvSpPr>
          <p:nvPr/>
        </p:nvSpPr>
        <p:spPr bwMode="auto">
          <a:xfrm>
            <a:off x="2643174" y="2714620"/>
            <a:ext cx="228600" cy="228600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93" name="Oval 45"/>
          <p:cNvSpPr>
            <a:spLocks noChangeArrowheads="1"/>
          </p:cNvSpPr>
          <p:nvPr/>
        </p:nvSpPr>
        <p:spPr bwMode="auto">
          <a:xfrm>
            <a:off x="3428992" y="2714620"/>
            <a:ext cx="228600" cy="228600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88" name="Rectangle 40"/>
          <p:cNvSpPr>
            <a:spLocks noChangeArrowheads="1"/>
          </p:cNvSpPr>
          <p:nvPr/>
        </p:nvSpPr>
        <p:spPr bwMode="auto">
          <a:xfrm>
            <a:off x="1643042" y="2714620"/>
            <a:ext cx="388938" cy="228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89" name="Rectangle 41"/>
          <p:cNvSpPr>
            <a:spLocks noChangeArrowheads="1"/>
          </p:cNvSpPr>
          <p:nvPr/>
        </p:nvSpPr>
        <p:spPr bwMode="auto">
          <a:xfrm>
            <a:off x="4214810" y="3071810"/>
            <a:ext cx="388938" cy="228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87" name="Rectangle 39"/>
          <p:cNvSpPr>
            <a:spLocks noChangeArrowheads="1"/>
          </p:cNvSpPr>
          <p:nvPr/>
        </p:nvSpPr>
        <p:spPr bwMode="auto">
          <a:xfrm>
            <a:off x="4214810" y="2714620"/>
            <a:ext cx="388937" cy="228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9" name="Заголовок 1"/>
          <p:cNvSpPr txBox="1">
            <a:spLocks/>
          </p:cNvSpPr>
          <p:nvPr/>
        </p:nvSpPr>
        <p:spPr>
          <a:xfrm>
            <a:off x="357158" y="1428736"/>
            <a:ext cx="4143404" cy="919170"/>
          </a:xfrm>
          <a:prstGeom prst="rect">
            <a:avLst/>
          </a:prstGeom>
        </p:spPr>
        <p:txBody>
          <a:bodyPr vert="horz" lIns="0" rIns="0" bIns="0" anchor="b">
            <a:normAutofit fontScale="25000" lnSpcReduction="20000"/>
          </a:bodyPr>
          <a:lstStyle/>
          <a:p>
            <a:pPr>
              <a:spcBef>
                <a:spcPct val="0"/>
              </a:spcBef>
            </a:pPr>
            <a:r>
              <a:rPr lang="ru-RU" sz="4800" b="1" dirty="0" smtClean="0"/>
              <a:t>начальные условия, планируемые результаты </a:t>
            </a:r>
          </a:p>
          <a:p>
            <a:pPr algn="ctr">
              <a:spcBef>
                <a:spcPct val="0"/>
              </a:spcBef>
            </a:pPr>
            <a:endParaRPr lang="ru-RU" sz="4800" b="1" dirty="0" smtClean="0"/>
          </a:p>
          <a:p>
            <a:pPr>
              <a:spcBef>
                <a:spcPct val="0"/>
              </a:spcBef>
            </a:pPr>
            <a:r>
              <a:rPr lang="ru-RU" sz="4800" b="1" dirty="0" smtClean="0"/>
              <a:t>          способы решения промежуточных задач </a:t>
            </a:r>
          </a:p>
          <a:p>
            <a:pPr algn="ctr">
              <a:spcBef>
                <a:spcPct val="0"/>
              </a:spcBef>
            </a:pPr>
            <a:endParaRPr lang="ru-RU" sz="4800" b="1" dirty="0" smtClean="0"/>
          </a:p>
          <a:p>
            <a:pPr>
              <a:spcBef>
                <a:spcPct val="0"/>
              </a:spcBef>
            </a:pPr>
            <a:r>
              <a:rPr lang="ru-RU" sz="4800" b="1" dirty="0" smtClean="0"/>
              <a:t>                                             промежуточные задачи</a:t>
            </a:r>
            <a:endParaRPr lang="ru-RU" sz="4800" dirty="0" smtClean="0"/>
          </a:p>
          <a:p>
            <a:pPr lvl="0" algn="ctr">
              <a:spcBef>
                <a:spcPct val="0"/>
              </a:spcBef>
            </a:pPr>
            <a:endParaRPr lang="ru-RU" b="1" dirty="0" smtClean="0"/>
          </a:p>
          <a:p>
            <a:pPr lvl="0" algn="ctr">
              <a:spcBef>
                <a:spcPct val="0"/>
              </a:spcBef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5" name="Rectangle 40"/>
          <p:cNvSpPr>
            <a:spLocks noChangeArrowheads="1"/>
          </p:cNvSpPr>
          <p:nvPr/>
        </p:nvSpPr>
        <p:spPr bwMode="auto">
          <a:xfrm>
            <a:off x="4071934" y="1357298"/>
            <a:ext cx="388938" cy="228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6" name="Oval 44"/>
          <p:cNvSpPr>
            <a:spLocks noChangeArrowheads="1"/>
          </p:cNvSpPr>
          <p:nvPr/>
        </p:nvSpPr>
        <p:spPr bwMode="auto">
          <a:xfrm>
            <a:off x="4143372" y="1857364"/>
            <a:ext cx="228600" cy="228600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7" name="Line 54"/>
          <p:cNvSpPr>
            <a:spLocks noChangeShapeType="1"/>
          </p:cNvSpPr>
          <p:nvPr/>
        </p:nvSpPr>
        <p:spPr bwMode="auto">
          <a:xfrm>
            <a:off x="4000496" y="1714488"/>
            <a:ext cx="5715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8" name="Заголовок 1"/>
          <p:cNvSpPr txBox="1">
            <a:spLocks/>
          </p:cNvSpPr>
          <p:nvPr/>
        </p:nvSpPr>
        <p:spPr>
          <a:xfrm>
            <a:off x="285720" y="5000612"/>
            <a:ext cx="8372476" cy="1857388"/>
          </a:xfrm>
          <a:prstGeom prst="rect">
            <a:avLst/>
          </a:prstGeom>
        </p:spPr>
        <p:txBody>
          <a:bodyPr vert="horz" lIns="0" rIns="0" bIns="0" anchor="b">
            <a:normAutofit fontScale="25000" lnSpcReduction="20000"/>
          </a:bodyPr>
          <a:lstStyle/>
          <a:p>
            <a:r>
              <a:rPr lang="ru-RU" sz="2000" dirty="0" smtClean="0"/>
              <a:t> </a:t>
            </a:r>
            <a:r>
              <a:rPr lang="ru-RU" sz="5600" dirty="0" smtClean="0"/>
              <a:t>При движении по этой таблице сверху вниз: </a:t>
            </a:r>
          </a:p>
          <a:p>
            <a:pPr>
              <a:buFont typeface="Wingdings" pitchFamily="2" charset="2"/>
              <a:buChar char="ü"/>
            </a:pPr>
            <a:r>
              <a:rPr lang="ru-RU" sz="5600" b="1" dirty="0" smtClean="0"/>
              <a:t>меняется позиция ученика</a:t>
            </a:r>
            <a:r>
              <a:rPr lang="ru-RU" sz="5600" dirty="0" smtClean="0"/>
              <a:t>: от объекта </a:t>
            </a:r>
            <a:r>
              <a:rPr lang="ru-RU" sz="5600" dirty="0" err="1" smtClean="0"/>
              <a:t>научения</a:t>
            </a:r>
            <a:r>
              <a:rPr lang="ru-RU" sz="5600" dirty="0" smtClean="0"/>
              <a:t>, получателя готовой информации до активного субъекта учения, самостоятельно добывающего необходимую информацию и даже конструирующего необходимые для этого способы действий;</a:t>
            </a:r>
          </a:p>
          <a:p>
            <a:endParaRPr lang="ru-RU" sz="5600" dirty="0" smtClean="0"/>
          </a:p>
          <a:p>
            <a:pPr>
              <a:buFont typeface="Wingdings" pitchFamily="2" charset="2"/>
              <a:buChar char="ü"/>
            </a:pPr>
            <a:r>
              <a:rPr lang="ru-RU" sz="5600" b="1" dirty="0" smtClean="0"/>
              <a:t>меняется позиция учителя</a:t>
            </a:r>
            <a:r>
              <a:rPr lang="ru-RU" sz="5600" dirty="0" smtClean="0"/>
              <a:t>: из транслятора содержания обучения , он превращается в менеджера, организатора коммуникаций и эксперта, функции которого состоят в грамотной постановке задач, организации процесса их решения и экспертизе полученных учениками решений на предмет соответствия планировавшимся результатам. </a:t>
            </a:r>
          </a:p>
          <a:p>
            <a:r>
              <a:rPr lang="ru-RU" sz="5600" dirty="0" smtClean="0"/>
              <a:t>Резко растет и эффективность обучения.</a:t>
            </a:r>
          </a:p>
          <a:p>
            <a:pPr>
              <a:spcBef>
                <a:spcPct val="0"/>
              </a:spcBef>
            </a:pPr>
            <a:endParaRPr lang="ru-RU" sz="4800" dirty="0" smtClean="0"/>
          </a:p>
          <a:p>
            <a:pPr lvl="0" algn="ctr">
              <a:spcBef>
                <a:spcPct val="0"/>
              </a:spcBef>
            </a:pPr>
            <a:endParaRPr lang="ru-RU" b="1" dirty="0" smtClean="0"/>
          </a:p>
          <a:p>
            <a:pPr lvl="0" algn="ctr">
              <a:spcBef>
                <a:spcPct val="0"/>
              </a:spcBef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0" name="Содержимое 2"/>
          <p:cNvSpPr txBox="1">
            <a:spLocks/>
          </p:cNvSpPr>
          <p:nvPr/>
        </p:nvSpPr>
        <p:spPr>
          <a:xfrm>
            <a:off x="4643438" y="1214422"/>
            <a:ext cx="4286280" cy="128588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ru-RU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объяснительно-иллюстративный — ОИ,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ru-RU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программированный — ПГ,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ru-RU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эвристический — Э,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ru-RU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проблемный — П,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ru-RU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модельный — М.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85" name="AutoShape 17"/>
          <p:cNvSpPr>
            <a:spLocks noChangeArrowheads="1"/>
          </p:cNvSpPr>
          <p:nvPr/>
        </p:nvSpPr>
        <p:spPr bwMode="auto">
          <a:xfrm>
            <a:off x="1214414" y="1000108"/>
            <a:ext cx="3771900" cy="914400"/>
          </a:xfrm>
          <a:prstGeom prst="diamond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Начальные условия актуализировал учитель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384" name="Line 16"/>
          <p:cNvSpPr>
            <a:spLocks noChangeShapeType="1"/>
          </p:cNvSpPr>
          <p:nvPr/>
        </p:nvSpPr>
        <p:spPr bwMode="auto">
          <a:xfrm>
            <a:off x="3071802" y="1928802"/>
            <a:ext cx="0" cy="4572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83" name="Line 15"/>
          <p:cNvSpPr>
            <a:spLocks noChangeShapeType="1"/>
          </p:cNvSpPr>
          <p:nvPr/>
        </p:nvSpPr>
        <p:spPr bwMode="auto">
          <a:xfrm>
            <a:off x="5072066" y="1500174"/>
            <a:ext cx="8001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81" name="AutoShape 13"/>
          <p:cNvSpPr>
            <a:spLocks noChangeArrowheads="1"/>
          </p:cNvSpPr>
          <p:nvPr/>
        </p:nvSpPr>
        <p:spPr bwMode="auto">
          <a:xfrm>
            <a:off x="857224" y="2357430"/>
            <a:ext cx="4286280" cy="1143008"/>
          </a:xfrm>
          <a:prstGeom prst="diamond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Промежуточные задачи сформулировал учитель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380" name="Line 12"/>
          <p:cNvSpPr>
            <a:spLocks noChangeShapeType="1"/>
          </p:cNvSpPr>
          <p:nvPr/>
        </p:nvSpPr>
        <p:spPr bwMode="auto">
          <a:xfrm>
            <a:off x="5143503" y="2928934"/>
            <a:ext cx="45719" cy="857256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78" name="Line 10"/>
          <p:cNvSpPr>
            <a:spLocks noChangeShapeType="1"/>
          </p:cNvSpPr>
          <p:nvPr/>
        </p:nvSpPr>
        <p:spPr bwMode="auto">
          <a:xfrm>
            <a:off x="3000364" y="3500438"/>
            <a:ext cx="0" cy="4572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79" name="AutoShape 11"/>
          <p:cNvSpPr>
            <a:spLocks noChangeArrowheads="1"/>
          </p:cNvSpPr>
          <p:nvPr/>
        </p:nvSpPr>
        <p:spPr bwMode="auto">
          <a:xfrm>
            <a:off x="4929190" y="3429000"/>
            <a:ext cx="2171700" cy="914400"/>
          </a:xfrm>
          <a:prstGeom prst="diamond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Их решения дал учитель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377" name="AutoShape 9"/>
          <p:cNvSpPr>
            <a:spLocks noChangeArrowheads="1"/>
          </p:cNvSpPr>
          <p:nvPr/>
        </p:nvSpPr>
        <p:spPr bwMode="auto">
          <a:xfrm>
            <a:off x="785786" y="3500438"/>
            <a:ext cx="2171700" cy="914400"/>
          </a:xfrm>
          <a:prstGeom prst="diamond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Их решения дал учитель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382" name="Rectangle 14"/>
          <p:cNvSpPr>
            <a:spLocks noChangeArrowheads="1"/>
          </p:cNvSpPr>
          <p:nvPr/>
        </p:nvSpPr>
        <p:spPr bwMode="auto">
          <a:xfrm>
            <a:off x="5929322" y="1357298"/>
            <a:ext cx="1371600" cy="3429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модельный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372" name="Rectangle 4"/>
          <p:cNvSpPr>
            <a:spLocks noChangeArrowheads="1"/>
          </p:cNvSpPr>
          <p:nvPr/>
        </p:nvSpPr>
        <p:spPr bwMode="auto">
          <a:xfrm>
            <a:off x="428596" y="5286388"/>
            <a:ext cx="1843090" cy="5715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Объяснительно-иллюстративный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369" name="Rectangle 1"/>
          <p:cNvSpPr>
            <a:spLocks noChangeArrowheads="1"/>
          </p:cNvSpPr>
          <p:nvPr/>
        </p:nvSpPr>
        <p:spPr bwMode="auto">
          <a:xfrm>
            <a:off x="2357422" y="5286388"/>
            <a:ext cx="1571636" cy="571504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эвристический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371" name="Rectangle 3"/>
          <p:cNvSpPr>
            <a:spLocks noChangeArrowheads="1"/>
          </p:cNvSpPr>
          <p:nvPr/>
        </p:nvSpPr>
        <p:spPr bwMode="auto">
          <a:xfrm>
            <a:off x="4429124" y="5286388"/>
            <a:ext cx="1857388" cy="571504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программированный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6429388" y="5286388"/>
            <a:ext cx="1714512" cy="571504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проблемный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376" name="Line 8"/>
          <p:cNvSpPr>
            <a:spLocks noChangeShapeType="1"/>
          </p:cNvSpPr>
          <p:nvPr/>
        </p:nvSpPr>
        <p:spPr bwMode="auto">
          <a:xfrm>
            <a:off x="785786" y="3929066"/>
            <a:ext cx="0" cy="13716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73" name="Line 5"/>
          <p:cNvSpPr>
            <a:spLocks noChangeShapeType="1"/>
          </p:cNvSpPr>
          <p:nvPr/>
        </p:nvSpPr>
        <p:spPr bwMode="auto">
          <a:xfrm>
            <a:off x="1857356" y="4429132"/>
            <a:ext cx="500066" cy="78581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75" name="Line 7"/>
          <p:cNvSpPr>
            <a:spLocks noChangeShapeType="1"/>
          </p:cNvSpPr>
          <p:nvPr/>
        </p:nvSpPr>
        <p:spPr bwMode="auto">
          <a:xfrm>
            <a:off x="6000760" y="4357694"/>
            <a:ext cx="0" cy="9144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74" name="Line 6"/>
          <p:cNvSpPr>
            <a:spLocks noChangeShapeType="1"/>
          </p:cNvSpPr>
          <p:nvPr/>
        </p:nvSpPr>
        <p:spPr bwMode="auto">
          <a:xfrm>
            <a:off x="7072330" y="3857628"/>
            <a:ext cx="71438" cy="142876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86" name="Rectangle 18"/>
          <p:cNvSpPr>
            <a:spLocks noChangeArrowheads="1"/>
          </p:cNvSpPr>
          <p:nvPr/>
        </p:nvSpPr>
        <p:spPr bwMode="auto">
          <a:xfrm>
            <a:off x="357158" y="285728"/>
            <a:ext cx="8429684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/>
              <a:t>Чтобы выяснить, каким методом учитель проводил урок, достаточно задать ему не более трех вопросов.</a:t>
            </a: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388" name="Rectangle 20"/>
          <p:cNvSpPr>
            <a:spLocks noChangeArrowheads="1"/>
          </p:cNvSpPr>
          <p:nvPr/>
        </p:nvSpPr>
        <p:spPr bwMode="auto">
          <a:xfrm>
            <a:off x="2285984" y="1071546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нет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390" name="Rectangle 22"/>
          <p:cNvSpPr>
            <a:spLocks noChangeArrowheads="1"/>
          </p:cNvSpPr>
          <p:nvPr/>
        </p:nvSpPr>
        <p:spPr bwMode="auto">
          <a:xfrm>
            <a:off x="642910" y="1928802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19200" algn="l"/>
              </a:tabLst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19200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да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1920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392" name="Rectangle 24"/>
          <p:cNvSpPr>
            <a:spLocks noChangeArrowheads="1"/>
          </p:cNvSpPr>
          <p:nvPr/>
        </p:nvSpPr>
        <p:spPr bwMode="auto">
          <a:xfrm>
            <a:off x="5143504" y="2714620"/>
            <a:ext cx="1214446" cy="1000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нет</a:t>
            </a: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395" name="Rectangle 27"/>
          <p:cNvSpPr>
            <a:spLocks noChangeArrowheads="1"/>
          </p:cNvSpPr>
          <p:nvPr/>
        </p:nvSpPr>
        <p:spPr bwMode="auto">
          <a:xfrm>
            <a:off x="0" y="314324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90725" algn="l"/>
              </a:tabLst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90725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да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90725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396" name="Rectangle 28"/>
          <p:cNvSpPr>
            <a:spLocks noChangeArrowheads="1"/>
          </p:cNvSpPr>
          <p:nvPr/>
        </p:nvSpPr>
        <p:spPr bwMode="auto">
          <a:xfrm>
            <a:off x="1285852" y="4429132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нет                                                                да 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нет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да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397" name="Rectangle 29"/>
          <p:cNvSpPr>
            <a:spLocks noChangeArrowheads="1"/>
          </p:cNvSpPr>
          <p:nvPr/>
        </p:nvSpPr>
        <p:spPr bwMode="auto">
          <a:xfrm>
            <a:off x="2285984" y="2714620"/>
            <a:ext cx="550069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85728"/>
            <a:ext cx="8715436" cy="857256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Матрица разнообразия методов обучения</a:t>
            </a:r>
          </a:p>
          <a:p>
            <a:pPr>
              <a:spcBef>
                <a:spcPts val="0"/>
              </a:spcBef>
              <a:buNone/>
            </a:pPr>
            <a:r>
              <a:rPr lang="ru-RU" sz="1800" b="1" dirty="0" smtClean="0">
                <a:latin typeface="Calibri"/>
                <a:ea typeface="Times New Roman"/>
                <a:cs typeface="Times New Roman"/>
              </a:rPr>
              <a:t>Задание. </a:t>
            </a:r>
            <a:r>
              <a:rPr lang="ru-RU" sz="1800" dirty="0" smtClean="0">
                <a:latin typeface="Calibri"/>
                <a:ea typeface="Times New Roman"/>
                <a:cs typeface="Times New Roman"/>
              </a:rPr>
              <a:t>Определите, исходя из вашего опыта, соответствие методов в столбце и методов в строке. Отметьте клетку на пересечении строки и столбца. </a:t>
            </a:r>
          </a:p>
          <a:p>
            <a:pPr algn="ctr">
              <a:buNone/>
            </a:pPr>
            <a:endParaRPr lang="ru-RU" sz="3200" b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1500174"/>
          <a:ext cx="8715436" cy="4071967"/>
        </p:xfrm>
        <a:graphic>
          <a:graphicData uri="http://schemas.openxmlformats.org/drawingml/2006/table">
            <a:tbl>
              <a:tblPr/>
              <a:tblGrid>
                <a:gridCol w="2428892"/>
                <a:gridCol w="1041857"/>
                <a:gridCol w="1311171"/>
                <a:gridCol w="1290310"/>
                <a:gridCol w="1285884"/>
                <a:gridCol w="1357322"/>
              </a:tblGrid>
              <a:tr h="6517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Calibri"/>
                          <a:ea typeface="Times New Roman"/>
                          <a:cs typeface="Times New Roman"/>
                        </a:rPr>
                        <a:t>Метод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Calibri"/>
                          <a:ea typeface="Times New Roman"/>
                          <a:cs typeface="Times New Roman"/>
                        </a:rPr>
                        <a:t>   ОИ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Calibri"/>
                          <a:ea typeface="Times New Roman"/>
                          <a:cs typeface="Times New Roman"/>
                        </a:rPr>
                        <a:t>    ПГ</a:t>
                      </a:r>
                      <a:r>
                        <a:rPr lang="ru-RU" sz="2400" b="1" dirty="0">
                          <a:latin typeface="Calibri"/>
                          <a:ea typeface="Times New Roman"/>
                          <a:cs typeface="Times New Roman"/>
                        </a:rPr>
                        <a:t>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Calibri"/>
                          <a:ea typeface="Times New Roman"/>
                          <a:cs typeface="Times New Roman"/>
                        </a:rPr>
                        <a:t>     Э</a:t>
                      </a:r>
                      <a:r>
                        <a:rPr lang="ru-RU" sz="2400" b="1" dirty="0">
                          <a:latin typeface="Calibri"/>
                          <a:ea typeface="Times New Roman"/>
                          <a:cs typeface="Times New Roman"/>
                        </a:rPr>
                        <a:t>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Calibri"/>
                          <a:ea typeface="Times New Roman"/>
                          <a:cs typeface="Times New Roman"/>
                        </a:rPr>
                        <a:t>П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Calibri"/>
                          <a:ea typeface="Times New Roman"/>
                          <a:cs typeface="Times New Roman"/>
                        </a:rPr>
                        <a:t>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4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libri"/>
                          <a:ea typeface="Times New Roman"/>
                          <a:cs typeface="Times New Roman"/>
                        </a:rPr>
                        <a:t>Рассказ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4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libri"/>
                          <a:ea typeface="Times New Roman"/>
                          <a:cs typeface="Times New Roman"/>
                        </a:rPr>
                        <a:t>Беседа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4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libri"/>
                          <a:ea typeface="Times New Roman"/>
                          <a:cs typeface="Times New Roman"/>
                        </a:rPr>
                        <a:t>Лекция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4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libri"/>
                          <a:ea typeface="Times New Roman"/>
                          <a:cs typeface="Times New Roman"/>
                        </a:rPr>
                        <a:t>Семинар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4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libri"/>
                          <a:ea typeface="Times New Roman"/>
                          <a:cs typeface="Times New Roman"/>
                        </a:rPr>
                        <a:t>Практикум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73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libri"/>
                          <a:ea typeface="Times New Roman"/>
                          <a:cs typeface="Times New Roman"/>
                        </a:rPr>
                        <a:t>Практическая </a:t>
                      </a:r>
                      <a:r>
                        <a:rPr lang="ru-RU" sz="1600" b="1" dirty="0" smtClean="0">
                          <a:latin typeface="Calibri"/>
                          <a:ea typeface="Times New Roman"/>
                          <a:cs typeface="Times New Roman"/>
                        </a:rPr>
                        <a:t>работа</a:t>
                      </a: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1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libri"/>
                          <a:ea typeface="Times New Roman"/>
                          <a:cs typeface="Times New Roman"/>
                        </a:rPr>
                        <a:t>Лабораторная </a:t>
                      </a:r>
                      <a:r>
                        <a:rPr lang="ru-RU" sz="1600" b="1" dirty="0" smtClean="0">
                          <a:latin typeface="Calibri"/>
                          <a:ea typeface="Times New Roman"/>
                          <a:cs typeface="Times New Roman"/>
                        </a:rPr>
                        <a:t>работа</a:t>
                      </a: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4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libri"/>
                          <a:ea typeface="Times New Roman"/>
                          <a:cs typeface="Times New Roman"/>
                        </a:rPr>
                        <a:t>Экскурсия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00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libri"/>
                          <a:ea typeface="Times New Roman"/>
                          <a:cs typeface="Times New Roman"/>
                        </a:rPr>
                        <a:t>Самостоятельная </a:t>
                      </a:r>
                      <a:r>
                        <a:rPr lang="ru-RU" sz="1600" b="1" dirty="0" smtClean="0">
                          <a:latin typeface="Calibri"/>
                          <a:ea typeface="Times New Roman"/>
                          <a:cs typeface="Times New Roman"/>
                        </a:rPr>
                        <a:t>работа</a:t>
                      </a: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322</TotalTime>
  <Words>2320</Words>
  <Application>Microsoft Office PowerPoint</Application>
  <PresentationFormat>Экран (4:3)</PresentationFormat>
  <Paragraphs>493</Paragraphs>
  <Slides>45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Поток</vt:lpstr>
      <vt:lpstr>Методы обучения</vt:lpstr>
      <vt:lpstr>Слово «метод» греческого происхождения, означает исследование, способ. Философия рассматривает метод как способ достижения целей, определенным образом упорядоченную деятель­ность. </vt:lpstr>
      <vt:lpstr>Слайд 3</vt:lpstr>
      <vt:lpstr>  Основные подходы  к классификации методов обучения </vt:lpstr>
      <vt:lpstr>Классификация методов обучения  (по И. Я. Лернеру и М. Н. Скаткину) </vt:lpstr>
      <vt:lpstr>Сравнительные характеристики различных методов обучения </vt:lpstr>
      <vt:lpstr>Классификация методов обучения  (по Гузееву В.В.) 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Пассивный метод обучения </vt:lpstr>
      <vt:lpstr>Активный метод обучения </vt:lpstr>
      <vt:lpstr>Интерактивный метод обучения </vt:lpstr>
      <vt:lpstr>Интерактивное обучение – это обучение, погруженное в общение, оно сохраняет конечную цель и основное содержание предмета, но видоизменяет формы и приемы ведения урока.   Интерактивный метод обучения решает одновременно три основные задачи: - познавательную; - коммуникативно-развивающую; - социально-ориентационную.   Интерактивный метод обучения позволяет: - реализовать субъект - субъектный подход в организации учебной деятельности; - формировать активно-познавательную и мыслительную деятельность учащихся;  - усилить мотивацию к изучению предмета; - создать благоприятную атмосферу на уроке; - исключить монологическое преподнесение учебного материала и дублирование информации, которая может быть получена из доступных источников; - самопроизвольно запоминать специальные термины и сведения;  - отрабатывать в различных формах коммуникативные компетенции учащихся.</vt:lpstr>
      <vt:lpstr>Слайд 24</vt:lpstr>
      <vt:lpstr>    Виды интерактивного обучения</vt:lpstr>
      <vt:lpstr>Алгоритм проведения дискуссии:</vt:lpstr>
      <vt:lpstr>Правила групповой работы:</vt:lpstr>
      <vt:lpstr>Слайд 28</vt:lpstr>
      <vt:lpstr>Слайд 29</vt:lpstr>
      <vt:lpstr>Игра</vt:lpstr>
      <vt:lpstr>Тренинг</vt:lpstr>
      <vt:lpstr>Анализ конкретных ситуаций</vt:lpstr>
      <vt:lpstr>Метод проектов</vt:lpstr>
      <vt:lpstr>Этапы проведения интерактивных форм</vt:lpstr>
      <vt:lpstr>Объединение в группы</vt:lpstr>
      <vt:lpstr>Организация учебной деятельности</vt:lpstr>
      <vt:lpstr>Процесс поиска решений</vt:lpstr>
      <vt:lpstr>Нормы поведения</vt:lpstr>
      <vt:lpstr>Возникающие ошибки</vt:lpstr>
      <vt:lpstr>Слайд 40</vt:lpstr>
      <vt:lpstr>Методический приём – это элемент того или иного метода, отражающий отдельные действия учителя или ученика.  </vt:lpstr>
      <vt:lpstr>Слайд 42</vt:lpstr>
      <vt:lpstr>Схема проекта учебного занятия</vt:lpstr>
      <vt:lpstr>Слайд 44</vt:lpstr>
      <vt:lpstr>Слайд 45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Даша</dc:creator>
  <cp:lastModifiedBy>Даша</cp:lastModifiedBy>
  <cp:revision>60</cp:revision>
  <dcterms:created xsi:type="dcterms:W3CDTF">2012-02-08T12:11:31Z</dcterms:created>
  <dcterms:modified xsi:type="dcterms:W3CDTF">2012-09-11T16:54:28Z</dcterms:modified>
</cp:coreProperties>
</file>